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69"/>
  </p:notesMasterIdLst>
  <p:handoutMasterIdLst>
    <p:handoutMasterId r:id="rId70"/>
  </p:handoutMasterIdLst>
  <p:sldIdLst>
    <p:sldId id="394" r:id="rId4"/>
    <p:sldId id="569" r:id="rId5"/>
    <p:sldId id="570" r:id="rId6"/>
    <p:sldId id="571" r:id="rId7"/>
    <p:sldId id="572" r:id="rId8"/>
    <p:sldId id="573" r:id="rId9"/>
    <p:sldId id="574" r:id="rId10"/>
    <p:sldId id="575" r:id="rId11"/>
    <p:sldId id="576" r:id="rId12"/>
    <p:sldId id="577" r:id="rId13"/>
    <p:sldId id="578" r:id="rId14"/>
    <p:sldId id="579" r:id="rId15"/>
    <p:sldId id="580" r:id="rId16"/>
    <p:sldId id="581" r:id="rId17"/>
    <p:sldId id="582" r:id="rId18"/>
    <p:sldId id="583" r:id="rId19"/>
    <p:sldId id="584" r:id="rId20"/>
    <p:sldId id="585" r:id="rId21"/>
    <p:sldId id="586" r:id="rId22"/>
    <p:sldId id="587" r:id="rId23"/>
    <p:sldId id="588" r:id="rId24"/>
    <p:sldId id="589" r:id="rId25"/>
    <p:sldId id="590" r:id="rId26"/>
    <p:sldId id="591" r:id="rId27"/>
    <p:sldId id="592" r:id="rId28"/>
    <p:sldId id="593" r:id="rId29"/>
    <p:sldId id="594" r:id="rId30"/>
    <p:sldId id="595" r:id="rId31"/>
    <p:sldId id="596" r:id="rId32"/>
    <p:sldId id="597" r:id="rId33"/>
    <p:sldId id="598" r:id="rId34"/>
    <p:sldId id="599" r:id="rId35"/>
    <p:sldId id="600" r:id="rId36"/>
    <p:sldId id="601" r:id="rId37"/>
    <p:sldId id="602" r:id="rId38"/>
    <p:sldId id="603" r:id="rId39"/>
    <p:sldId id="604" r:id="rId40"/>
    <p:sldId id="605" r:id="rId41"/>
    <p:sldId id="606" r:id="rId42"/>
    <p:sldId id="607" r:id="rId43"/>
    <p:sldId id="608" r:id="rId44"/>
    <p:sldId id="609" r:id="rId45"/>
    <p:sldId id="610" r:id="rId46"/>
    <p:sldId id="611" r:id="rId47"/>
    <p:sldId id="612" r:id="rId48"/>
    <p:sldId id="613" r:id="rId49"/>
    <p:sldId id="614" r:id="rId50"/>
    <p:sldId id="615" r:id="rId51"/>
    <p:sldId id="616" r:id="rId52"/>
    <p:sldId id="617" r:id="rId53"/>
    <p:sldId id="618" r:id="rId54"/>
    <p:sldId id="622" r:id="rId55"/>
    <p:sldId id="623" r:id="rId56"/>
    <p:sldId id="624" r:id="rId57"/>
    <p:sldId id="625" r:id="rId58"/>
    <p:sldId id="626" r:id="rId59"/>
    <p:sldId id="627" r:id="rId60"/>
    <p:sldId id="628" r:id="rId61"/>
    <p:sldId id="630" r:id="rId62"/>
    <p:sldId id="629" r:id="rId63"/>
    <p:sldId id="631" r:id="rId64"/>
    <p:sldId id="632" r:id="rId65"/>
    <p:sldId id="634" r:id="rId66"/>
    <p:sldId id="499" r:id="rId67"/>
    <p:sldId id="635" r:id="rId6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419"/>
    <a:srgbClr val="D9D5C7"/>
    <a:srgbClr val="FF4600"/>
    <a:srgbClr val="FF6757"/>
    <a:srgbClr val="FFCCCC"/>
    <a:srgbClr val="FFFFFF"/>
    <a:srgbClr val="F9FAAB"/>
    <a:srgbClr val="E85C0E"/>
    <a:srgbClr val="F9F0AB"/>
    <a:srgbClr val="F9E6A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26" autoAdjust="0"/>
    <p:restoredTop sz="94660" autoAdjust="0"/>
  </p:normalViewPr>
  <p:slideViewPr>
    <p:cSldViewPr>
      <p:cViewPr varScale="1">
        <p:scale>
          <a:sx n="69" d="100"/>
          <a:sy n="69" d="100"/>
        </p:scale>
        <p:origin x="-344" y="-8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9/18/2015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9/18/2015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610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36017-15A8-4CE0-885E-F755D814EF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69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36017-15A8-4CE0-885E-F755D814EF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908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36017-15A8-4CE0-885E-F755D814EF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985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36017-15A8-4CE0-885E-F755D814EFF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10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36017-15A8-4CE0-885E-F755D814EFF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989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36017-15A8-4CE0-885E-F755D814EFF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41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36017-15A8-4CE0-885E-F755D814EFF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383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9/18/2015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71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9/18/2015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3155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9908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047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4249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9/18/2015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81419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mailto:Nevena.Stoyanova@mail.ru" TargetMode="External"/><Relationship Id="rId7" Type="http://schemas.openxmlformats.org/officeDocument/2006/relationships/image" Target="../media/image70.png"/><Relationship Id="rId2" Type="http://schemas.openxmlformats.org/officeDocument/2006/relationships/hyperlink" Target="mailto:PeterPetrov@gmail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hyperlink" Target="mailto:steve@developer.com" TargetMode="External"/><Relationship Id="rId4" Type="http://schemas.openxmlformats.org/officeDocument/2006/relationships/hyperlink" Target="mailto:Asen_Georgiev@yahoo.com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hyperlink" Target="http://www.superhosting.bg/" TargetMode="External"/><Relationship Id="rId18" Type="http://schemas.openxmlformats.org/officeDocument/2006/relationships/hyperlink" Target="http://www.infragistics.com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85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81.png"/><Relationship Id="rId17" Type="http://schemas.openxmlformats.org/officeDocument/2006/relationships/hyperlink" Target="https://softuni.bg/courses/teamwork-and-personal-skills/" TargetMode="Externa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83.png"/><Relationship Id="rId20" Type="http://schemas.openxmlformats.org/officeDocument/2006/relationships/hyperlink" Target="http://netpeak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8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indeavr.com/" TargetMode="External"/><Relationship Id="rId23" Type="http://schemas.openxmlformats.org/officeDocument/2006/relationships/image" Target="../media/image86.png"/><Relationship Id="rId10" Type="http://schemas.openxmlformats.org/officeDocument/2006/relationships/image" Target="../media/image80.png"/><Relationship Id="rId19" Type="http://schemas.openxmlformats.org/officeDocument/2006/relationships/image" Target="../media/image84.png"/><Relationship Id="rId4" Type="http://schemas.openxmlformats.org/officeDocument/2006/relationships/image" Target="../media/image77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82.png"/><Relationship Id="rId22" Type="http://schemas.openxmlformats.org/officeDocument/2006/relationships/hyperlink" Target="http://www.milestonesys.com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8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9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611353" y="580633"/>
            <a:ext cx="7915742" cy="16287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000" stA="20000" endPos="50000" dist="12700" dir="5400000" sy="-100000" algn="bl" rotWithShape="0"/>
                </a:effectLst>
              </a:rPr>
              <a:t>Writing </a:t>
            </a:r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000" stA="20000" endPos="50000" dist="12700" dir="5400000" sy="-100000" algn="bl" rotWithShape="0"/>
                </a:effectLst>
              </a:rPr>
              <a:t>a </a:t>
            </a: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000" stA="20000" endPos="50000" dist="12700" dir="5400000" sy="-100000" algn="bl" rotWithShape="0"/>
                </a:effectLst>
              </a:rPr>
              <a:t>CV</a:t>
            </a:r>
            <a:endParaRPr lang="en-US" sz="6000" dirty="0">
              <a:solidFill>
                <a:srgbClr val="F3BE60"/>
              </a:solidFill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2403451"/>
            <a:ext cx="7915741" cy="1327287"/>
          </a:xfrm>
        </p:spPr>
        <p:txBody>
          <a:bodyPr>
            <a:normAutofit/>
          </a:bodyPr>
          <a:lstStyle/>
          <a:p>
            <a:r>
              <a:rPr lang="en-US" dirty="0" smtClean="0"/>
              <a:t>CV Structure, Content, Layout, Formatting, Best Practices</a:t>
            </a:r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154033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9812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6" name="Picture 2" descr="http://www.bestsampleresume.com/i/resume-tips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360" y="4391165"/>
            <a:ext cx="1323469" cy="1859158"/>
          </a:xfrm>
          <a:prstGeom prst="roundRect">
            <a:avLst>
              <a:gd name="adj" fmla="val 9024"/>
            </a:avLst>
          </a:prstGeom>
          <a:noFill/>
          <a:ln w="19050">
            <a:noFill/>
          </a:ln>
          <a:effectLst>
            <a:glow rad="101600">
              <a:schemeClr val="bg1">
                <a:alpha val="60000"/>
              </a:schemeClr>
            </a:glo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images.askmen.com/money/keywords/resume_965849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4393088"/>
            <a:ext cx="2855135" cy="1859158"/>
          </a:xfrm>
          <a:prstGeom prst="roundRect">
            <a:avLst>
              <a:gd name="adj" fmla="val 4676"/>
            </a:avLst>
          </a:prstGeom>
          <a:noFill/>
          <a:ln w="19050">
            <a:noFill/>
          </a:ln>
          <a:effectLst>
            <a:glow rad="101600">
              <a:schemeClr val="bg1">
                <a:alpha val="60000"/>
              </a:schemeClr>
            </a:glo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http://www.aameerr.net/___aameerr_info/images/stories/my/resume_icon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 bwMode="auto">
          <a:xfrm>
            <a:off x="4494212" y="682454"/>
            <a:ext cx="2196667" cy="1425109"/>
          </a:xfrm>
          <a:prstGeom prst="roundRect">
            <a:avLst>
              <a:gd name="adj" fmla="val 9024"/>
            </a:avLst>
          </a:prstGeom>
          <a:noFill/>
          <a:ln w="19050">
            <a:noFill/>
          </a:ln>
          <a:effectLst>
            <a:glow rad="101600">
              <a:schemeClr val="bg1">
                <a:alpha val="60000"/>
              </a:schemeClr>
            </a:glo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softuni.bg</a:t>
            </a:r>
            <a:endParaRPr lang="en-US" dirty="0"/>
          </a:p>
        </p:txBody>
      </p:sp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57628" y="3661894"/>
            <a:ext cx="2358616" cy="258842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4395592" y="3531633"/>
            <a:ext cx="2498749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Teamwork </a:t>
            </a: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and</a:t>
            </a:r>
            <a:endParaRPr lang="bg-BG" b="1" spc="50" dirty="0" smtClean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Personal Skills</a:t>
            </a: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a CV?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5712" y="1143001"/>
            <a:ext cx="5105400" cy="1171465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 smtClean="0"/>
              <a:t>Show our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skills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abilities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560512" y="4038601"/>
            <a:ext cx="4267200" cy="106695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Reflects</a:t>
            </a:r>
            <a:r>
              <a:rPr lang="en-US" dirty="0"/>
              <a:t> more than </a:t>
            </a:r>
            <a:br>
              <a:rPr lang="en-US" dirty="0"/>
            </a:b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paid</a:t>
            </a:r>
            <a:r>
              <a:rPr lang="en-US" dirty="0"/>
              <a:t> work experience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03412" y="5334001"/>
            <a:ext cx="3581400" cy="106695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Why we are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better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than the rest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18212" y="2286000"/>
            <a:ext cx="3200400" cy="5796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Show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experience</a:t>
            </a:r>
          </a:p>
        </p:txBody>
      </p:sp>
      <p:pic>
        <p:nvPicPr>
          <p:cNvPr id="33794" name="Picture 2" descr="http://www.forescout.com/wp-content/media/billboard_image-access_abilit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542" y="990600"/>
            <a:ext cx="1752600" cy="1024068"/>
          </a:xfrm>
          <a:prstGeom prst="roundRect">
            <a:avLst>
              <a:gd name="adj" fmla="val 6529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ianbrodie.com/images/expertise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13" y="2292183"/>
            <a:ext cx="1408461" cy="1457801"/>
          </a:xfrm>
          <a:prstGeom prst="roundRect">
            <a:avLst>
              <a:gd name="adj" fmla="val 6529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8" name="Picture 6" descr="http://kaleidoscope.cultural-china.com/chinaWH/upload/upfiles/2009-11/04/salt_more_than_just_condiment1a3966083b121cad2e0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217" y="3581400"/>
            <a:ext cx="1699580" cy="1272878"/>
          </a:xfrm>
          <a:prstGeom prst="roundRect">
            <a:avLst>
              <a:gd name="adj" fmla="val 6529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translation-blog.trustedtranslations.com/wp-content/uploads/stand-out-from-crowd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179" y="5105559"/>
            <a:ext cx="1629618" cy="1503222"/>
          </a:xfrm>
          <a:prstGeom prst="roundRect">
            <a:avLst>
              <a:gd name="adj" fmla="val 6529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02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51112" y="3028973"/>
            <a:ext cx="7086600" cy="914400"/>
          </a:xfrm>
        </p:spPr>
        <p:txBody>
          <a:bodyPr/>
          <a:lstStyle/>
          <a:p>
            <a:pPr algn="ctr"/>
            <a:r>
              <a:rPr lang="en-US" dirty="0"/>
              <a:t>Why We Need a Good </a:t>
            </a:r>
            <a:r>
              <a:rPr lang="en-US" dirty="0" smtClean="0"/>
              <a:t>CV?</a:t>
            </a:r>
            <a:endParaRPr lang="en-US" dirty="0"/>
          </a:p>
        </p:txBody>
      </p:sp>
      <p:pic>
        <p:nvPicPr>
          <p:cNvPr id="7" name="Picture 7" descr="http://www.jordilabs.com/wp-content/uploads/iStock_000007030704XSm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612" y="792817"/>
            <a:ext cx="2895600" cy="1921316"/>
          </a:xfrm>
          <a:prstGeom prst="roundRect">
            <a:avLst>
              <a:gd name="adj" fmla="val 9865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74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551112" y="3028973"/>
            <a:ext cx="7086600" cy="914400"/>
          </a:xfrm>
        </p:spPr>
        <p:txBody>
          <a:bodyPr/>
          <a:lstStyle/>
          <a:p>
            <a:pPr algn="ctr"/>
            <a:r>
              <a:rPr lang="en-US" dirty="0"/>
              <a:t>Why We Need a Good </a:t>
            </a:r>
            <a:r>
              <a:rPr lang="en-US" dirty="0" smtClean="0"/>
              <a:t>CV?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3154514" y="4618079"/>
            <a:ext cx="2558898" cy="1047329"/>
          </a:xfrm>
        </p:spPr>
        <p:txBody>
          <a:bodyPr wrap="square">
            <a:spAutoFit/>
          </a:bodyPr>
          <a:lstStyle/>
          <a:p>
            <a:pPr marL="0" indent="0" algn="ctr" fontAlgn="base">
              <a:lnSpc>
                <a:spcPts val="3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Because of the</a:t>
            </a:r>
            <a:b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ecruiters</a:t>
            </a: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</p:txBody>
      </p:sp>
      <p:pic>
        <p:nvPicPr>
          <p:cNvPr id="19" name="Picture 7" descr="http://www.jordilabs.com/wp-content/uploads/iStock_000007030704XSm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612" y="792817"/>
            <a:ext cx="2895600" cy="1921316"/>
          </a:xfrm>
          <a:prstGeom prst="roundRect">
            <a:avLst>
              <a:gd name="adj" fmla="val 9865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9" descr="http://img.esuppliersindia.com/fp/1/299/81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2" y="4208157"/>
            <a:ext cx="1936902" cy="1867174"/>
          </a:xfrm>
          <a:prstGeom prst="roundRect">
            <a:avLst>
              <a:gd name="adj" fmla="val 9865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6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112" y="3028973"/>
            <a:ext cx="7086600" cy="914400"/>
          </a:xfrm>
        </p:spPr>
        <p:txBody>
          <a:bodyPr/>
          <a:lstStyle/>
          <a:p>
            <a:pPr algn="ctr"/>
            <a:r>
              <a:rPr lang="en-US" dirty="0"/>
              <a:t>Why We Need a Good </a:t>
            </a:r>
            <a:r>
              <a:rPr lang="en-US" dirty="0" smtClean="0"/>
              <a:t>CV?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4514" y="4618079"/>
            <a:ext cx="2558898" cy="1047329"/>
          </a:xfrm>
        </p:spPr>
        <p:txBody>
          <a:bodyPr wrap="square">
            <a:spAutoFit/>
          </a:bodyPr>
          <a:lstStyle/>
          <a:p>
            <a:pPr marL="0" indent="0" algn="ctr" fontAlgn="base">
              <a:lnSpc>
                <a:spcPts val="3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Because of the</a:t>
            </a:r>
            <a:b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ecruiters</a:t>
            </a: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0410" y="4705133"/>
            <a:ext cx="2895602" cy="106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time to fully</a:t>
            </a:r>
            <a:b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 every CV</a:t>
            </a:r>
          </a:p>
        </p:txBody>
      </p:sp>
      <p:pic>
        <p:nvPicPr>
          <p:cNvPr id="38919" name="Picture 7" descr="http://www.jordilabs.com/wp-content/uploads/iStock_000007030704XSm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612" y="792817"/>
            <a:ext cx="2895600" cy="1921316"/>
          </a:xfrm>
          <a:prstGeom prst="roundRect">
            <a:avLst>
              <a:gd name="adj" fmla="val 9865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1" name="Picture 9" descr="http://img.esuppliersindia.com/fp/1/299/81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2" y="4208157"/>
            <a:ext cx="1936902" cy="1867174"/>
          </a:xfrm>
          <a:prstGeom prst="roundRect">
            <a:avLst>
              <a:gd name="adj" fmla="val 9865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3" name="Picture 11" descr="http://blogs.mulesoft.org/wp-content/uploads/2011/04/no_time_1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0" y="4305026"/>
            <a:ext cx="1909999" cy="1867174"/>
          </a:xfrm>
          <a:prstGeom prst="roundRect">
            <a:avLst>
              <a:gd name="adj" fmla="val 9865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92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8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1731" y="1600200"/>
            <a:ext cx="4805362" cy="1066800"/>
          </a:xfrm>
        </p:spPr>
        <p:txBody>
          <a:bodyPr/>
          <a:lstStyle/>
          <a:p>
            <a:pPr algn="ctr"/>
            <a:r>
              <a:rPr lang="en-US" sz="5400" dirty="0"/>
              <a:t>Recruiters</a:t>
            </a:r>
          </a:p>
        </p:txBody>
      </p:sp>
      <p:pic>
        <p:nvPicPr>
          <p:cNvPr id="2050" name="Picture 2" descr="http://www.axiomfiles.com/Files/383260/recruit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970" y="2995652"/>
            <a:ext cx="2267260" cy="294794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81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1731" y="2209800"/>
            <a:ext cx="4805362" cy="1066800"/>
          </a:xfrm>
        </p:spPr>
        <p:txBody>
          <a:bodyPr/>
          <a:lstStyle/>
          <a:p>
            <a:pPr algn="ctr"/>
            <a:r>
              <a:rPr lang="en-US" dirty="0" smtClean="0"/>
              <a:t>Recruiters: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130040" y="3105013"/>
            <a:ext cx="5928744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</a:t>
            </a:r>
            <a:r>
              <a:rPr lang="en-US" sz="3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CVs</a:t>
            </a:r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632" y="4304391"/>
            <a:ext cx="2389187" cy="2309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0" name="Picture 2" descr="http://1.bp.blogspot.com/-JMrDQIGl86k/TpTKvGMESoI/AAAAAAAAAdQ/Sv18WQL3Azw/s1600/too_many_book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2" y="1305274"/>
            <a:ext cx="1698379" cy="2352326"/>
          </a:xfrm>
          <a:prstGeom prst="roundRect">
            <a:avLst>
              <a:gd name="adj" fmla="val 9937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2" name="Picture 4" descr="http://www.sitespecificsafetyplan.com/wp-content/themes/thesis_17/custom/images/too-many-document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61412" y="1305274"/>
            <a:ext cx="1905000" cy="2352326"/>
          </a:xfrm>
          <a:prstGeom prst="roundRect">
            <a:avLst>
              <a:gd name="adj" fmla="val 9937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64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30040" y="3105013"/>
            <a:ext cx="5928744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</a:t>
            </a:r>
            <a:r>
              <a:rPr lang="en-US" sz="3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CVs</a:t>
            </a:r>
          </a:p>
        </p:txBody>
      </p:sp>
      <p:sp>
        <p:nvSpPr>
          <p:cNvPr id="5" name="Rectangle 4"/>
          <p:cNvSpPr/>
          <p:nvPr/>
        </p:nvSpPr>
        <p:spPr>
          <a:xfrm>
            <a:off x="3130040" y="3714614"/>
            <a:ext cx="5928744" cy="589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</a:t>
            </a: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only </a:t>
            </a:r>
            <a:r>
              <a:rPr lang="en-US" sz="4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interview</a:t>
            </a:r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632" y="4304391"/>
            <a:ext cx="2389187" cy="2309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026" y="4301215"/>
            <a:ext cx="2389187" cy="2316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ight Arrow 7"/>
          <p:cNvSpPr/>
          <p:nvPr/>
        </p:nvSpPr>
        <p:spPr>
          <a:xfrm>
            <a:off x="5662612" y="5116396"/>
            <a:ext cx="1143000" cy="685800"/>
          </a:xfrm>
          <a:prstGeom prst="rightArrow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3010" name="Picture 2" descr="http://1.bp.blogspot.com/-JMrDQIGl86k/TpTKvGMESoI/AAAAAAAAAdQ/Sv18WQL3Azw/s1600/too_many_books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2" y="1305274"/>
            <a:ext cx="1698379" cy="2352326"/>
          </a:xfrm>
          <a:prstGeom prst="roundRect">
            <a:avLst>
              <a:gd name="adj" fmla="val 9937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2" name="Picture 4" descr="http://www.sitespecificsafetyplan.com/wp-content/themes/thesis_17/custom/images/too-many-documents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61412" y="1305274"/>
            <a:ext cx="1905000" cy="2352326"/>
          </a:xfrm>
          <a:prstGeom prst="roundRect">
            <a:avLst>
              <a:gd name="adj" fmla="val 9937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6" name="Picture 8" descr="http://upload.wikimedia.org/wikipedia/commons/thumb/b/b7/Unico_Anello.png/200px-Unico_Anell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912" y="484233"/>
            <a:ext cx="1905000" cy="1647825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691731" y="2209800"/>
            <a:ext cx="4805362" cy="1066800"/>
          </a:xfrm>
        </p:spPr>
        <p:txBody>
          <a:bodyPr/>
          <a:lstStyle/>
          <a:p>
            <a:pPr algn="ctr"/>
            <a:r>
              <a:rPr lang="en-US" dirty="0" smtClean="0"/>
              <a:t>Recruiters: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05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85068" y="762000"/>
            <a:ext cx="59287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Recruiters spend </a:t>
            </a:r>
            <a:r>
              <a:rPr lang="en-US" sz="5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20-60</a:t>
            </a:r>
            <a:r>
              <a:rPr lang="en-US" sz="4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seconds on a </a:t>
            </a:r>
            <a:r>
              <a:rPr lang="en-US" sz="3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CV</a:t>
            </a:r>
          </a:p>
        </p:txBody>
      </p:sp>
      <p:pic>
        <p:nvPicPr>
          <p:cNvPr id="46082" name="Picture 2" descr="http://www.toastmasters.org/OtherImages/Timer.asp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712" y="2524124"/>
            <a:ext cx="2705100" cy="364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4" name="Picture 4" descr="http://mymicroproject.com/img/tim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08712" y="2524124"/>
            <a:ext cx="3619500" cy="3648076"/>
          </a:xfrm>
          <a:prstGeom prst="roundRect">
            <a:avLst>
              <a:gd name="adj" fmla="val 9705"/>
            </a:avLst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7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2612" y="1386125"/>
            <a:ext cx="2554856" cy="1106832"/>
          </a:xfrm>
        </p:spPr>
        <p:txBody>
          <a:bodyPr wrap="square">
            <a:spAutoFit/>
          </a:bodyPr>
          <a:lstStyle/>
          <a:p>
            <a:pPr marL="357188" lvl="1" indent="0">
              <a:buNone/>
            </a:pPr>
            <a:r>
              <a:rPr lang="en-US" b="1" dirty="0"/>
              <a:t>The</a:t>
            </a: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first</a:t>
            </a:r>
            <a:r>
              <a:rPr lang="en-US" b="1" dirty="0" smtClean="0"/>
              <a:t> </a:t>
            </a:r>
            <a:br>
              <a:rPr lang="en-US" b="1" dirty="0" smtClean="0"/>
            </a:br>
            <a:r>
              <a:rPr lang="en-US" b="1" dirty="0" smtClean="0"/>
              <a:t>impression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687512" y="1524000"/>
            <a:ext cx="8686800" cy="32004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8" lvl="1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130040" y="3230290"/>
            <a:ext cx="5928744" cy="579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recruiters </a:t>
            </a:r>
            <a:r>
              <a:rPr lang="en-US" sz="3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count</a:t>
            </a:r>
            <a:r>
              <a:rPr lang="en-US" sz="3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most:</a:t>
            </a:r>
            <a:endParaRPr lang="en-US" sz="36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545620" y="4459994"/>
            <a:ext cx="2771774" cy="15542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r">
              <a:buNone/>
            </a:pPr>
            <a:r>
              <a:rPr lang="en-US" dirty="0"/>
              <a:t>Finding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expected </a:t>
            </a:r>
            <a:r>
              <a:rPr lang="en-US" dirty="0" smtClean="0"/>
              <a:t>keywords</a:t>
            </a:r>
            <a:endParaRPr lang="en-US" dirty="0"/>
          </a:p>
        </p:txBody>
      </p:sp>
      <p:pic>
        <p:nvPicPr>
          <p:cNvPr id="49154" name="Picture 2" descr="http://www.designcontest.com/blog/wp-content/uploads/2011/09/a-good-first-impression-is-crucial-in-making-a-sale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12" y="990600"/>
            <a:ext cx="2794000" cy="1858010"/>
          </a:xfrm>
          <a:prstGeom prst="roundRect">
            <a:avLst>
              <a:gd name="adj" fmla="val 6156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6" name="Picture 4" descr="http://mattsmarketingblog.com/wp-content/uploads/2011/12/keywords-for-seo-sit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786" y="4149660"/>
            <a:ext cx="2181226" cy="2174940"/>
          </a:xfrm>
          <a:prstGeom prst="roundRect">
            <a:avLst>
              <a:gd name="adj" fmla="val 6156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16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112" y="2971800"/>
            <a:ext cx="7086600" cy="914400"/>
          </a:xfrm>
        </p:spPr>
        <p:txBody>
          <a:bodyPr/>
          <a:lstStyle/>
          <a:p>
            <a:pPr algn="ctr"/>
            <a:r>
              <a:rPr lang="en-US" sz="5400" dirty="0"/>
              <a:t>The Goal</a:t>
            </a:r>
          </a:p>
        </p:txBody>
      </p:sp>
      <p:pic>
        <p:nvPicPr>
          <p:cNvPr id="3074" name="Picture 2" descr="http://smallbiztrends.com/wp-content/uploads/2011/01/iStock_000004996421XSm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2" y="4191000"/>
            <a:ext cx="2819400" cy="2114550"/>
          </a:xfrm>
          <a:prstGeom prst="roundRect">
            <a:avLst>
              <a:gd name="adj" fmla="val 6457"/>
            </a:avLst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50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CV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/>
              <a:t>Why We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Need</a:t>
            </a:r>
            <a:r>
              <a:rPr lang="en-US" dirty="0" smtClean="0"/>
              <a:t> </a:t>
            </a:r>
            <a:r>
              <a:rPr lang="en-US" dirty="0"/>
              <a:t>a </a:t>
            </a:r>
            <a:r>
              <a:rPr lang="en-US" dirty="0" smtClean="0"/>
              <a:t>CV?</a:t>
            </a:r>
            <a:endParaRPr lang="en-US" dirty="0"/>
          </a:p>
          <a:p>
            <a:r>
              <a:rPr lang="en-US" dirty="0"/>
              <a:t>Why We Need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Good</a:t>
            </a:r>
            <a:r>
              <a:rPr lang="en-US" dirty="0"/>
              <a:t> </a:t>
            </a:r>
            <a:r>
              <a:rPr lang="en-US" dirty="0" smtClean="0"/>
              <a:t>CV?</a:t>
            </a:r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Goal</a:t>
            </a:r>
          </a:p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Success</a:t>
            </a:r>
            <a:r>
              <a:rPr lang="en-US" dirty="0"/>
              <a:t> </a:t>
            </a:r>
            <a:r>
              <a:rPr lang="en-US" dirty="0" smtClean="0"/>
              <a:t>Strategy</a:t>
            </a:r>
            <a:endParaRPr lang="en-US" dirty="0"/>
          </a:p>
          <a:p>
            <a:r>
              <a:rPr lang="en-US" dirty="0"/>
              <a:t>How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Stand Out</a:t>
            </a:r>
            <a:r>
              <a:rPr lang="en-US" dirty="0"/>
              <a:t>?</a:t>
            </a:r>
          </a:p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Structure </a:t>
            </a:r>
          </a:p>
          <a:p>
            <a:r>
              <a:rPr lang="en-US" dirty="0"/>
              <a:t>Questions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pic>
        <p:nvPicPr>
          <p:cNvPr id="1026" name="Picture 2" descr="http://www.moorewallpaper.com/cv-writing-template-career-change-job-work-application-covering-let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012" y="3435658"/>
            <a:ext cx="3544788" cy="2352548"/>
          </a:xfrm>
          <a:prstGeom prst="roundRect">
            <a:avLst>
              <a:gd name="adj" fmla="val 249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edit, pen, writ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51826">
            <a:off x="9197024" y="2607413"/>
            <a:ext cx="1656490" cy="1656490"/>
          </a:xfrm>
          <a:prstGeom prst="rect">
            <a:avLst/>
          </a:prstGeom>
          <a:noFill/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23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5277432" y="2576366"/>
            <a:ext cx="1752600" cy="641310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Sell</a:t>
            </a:r>
          </a:p>
        </p:txBody>
      </p:sp>
      <p:pic>
        <p:nvPicPr>
          <p:cNvPr id="3078" name="Picture 6" descr="http://sp.life123.com/bm.pix/how-to-sell-your-house-fast.s600x600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12" y="762000"/>
            <a:ext cx="2099840" cy="1574880"/>
          </a:xfrm>
          <a:prstGeom prst="roundRect">
            <a:avLst>
              <a:gd name="adj" fmla="val 8372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551112" y="34290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9pPr>
          </a:lstStyle>
          <a:p>
            <a:pPr algn="ctr"/>
            <a:r>
              <a:rPr lang="en-US" dirty="0"/>
              <a:t>The Goal</a:t>
            </a:r>
          </a:p>
        </p:txBody>
      </p:sp>
    </p:spTree>
    <p:extLst>
      <p:ext uri="{BB962C8B-B14F-4D97-AF65-F5344CB8AC3E}">
        <p14:creationId xmlns:p14="http://schemas.microsoft.com/office/powerpoint/2010/main" val="42222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770812" y="3632278"/>
            <a:ext cx="1752600" cy="641310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277432" y="2576366"/>
            <a:ext cx="1752600" cy="641310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Sell</a:t>
            </a:r>
          </a:p>
        </p:txBody>
      </p:sp>
      <p:pic>
        <p:nvPicPr>
          <p:cNvPr id="3078" name="Picture 6" descr="http://sp.life123.com/bm.pix/how-to-sell-your-house-fast.s600x600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12" y="762000"/>
            <a:ext cx="2099840" cy="1574880"/>
          </a:xfrm>
          <a:prstGeom prst="roundRect">
            <a:avLst>
              <a:gd name="adj" fmla="val 8372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mergersandinquisitions.com/wp-content/uploads/2010/04/investment_banking_sell_day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714" y="1669223"/>
            <a:ext cx="2066926" cy="1622880"/>
          </a:xfrm>
          <a:prstGeom prst="roundRect">
            <a:avLst>
              <a:gd name="adj" fmla="val 8372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551112" y="34290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9pPr>
          </a:lstStyle>
          <a:p>
            <a:pPr algn="ctr"/>
            <a:r>
              <a:rPr lang="en-US" dirty="0"/>
              <a:t>The Goal</a:t>
            </a:r>
          </a:p>
        </p:txBody>
      </p:sp>
    </p:spTree>
    <p:extLst>
      <p:ext uri="{BB962C8B-B14F-4D97-AF65-F5344CB8AC3E}">
        <p14:creationId xmlns:p14="http://schemas.microsoft.com/office/powerpoint/2010/main" val="360899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13655" y="3632278"/>
            <a:ext cx="2286000" cy="641310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Persuade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770812" y="3632278"/>
            <a:ext cx="1752600" cy="641310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277432" y="2576366"/>
            <a:ext cx="1752600" cy="641310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Sell</a:t>
            </a:r>
          </a:p>
        </p:txBody>
      </p:sp>
      <p:pic>
        <p:nvPicPr>
          <p:cNvPr id="3078" name="Picture 6" descr="http://sp.life123.com/bm.pix/how-to-sell-your-house-fast.s600x600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12" y="762000"/>
            <a:ext cx="2099840" cy="1574880"/>
          </a:xfrm>
          <a:prstGeom prst="roundRect">
            <a:avLst>
              <a:gd name="adj" fmla="val 8372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mergersandinquisitions.com/wp-content/uploads/2010/04/investment_banking_sell_day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714" y="1669223"/>
            <a:ext cx="2066926" cy="1622880"/>
          </a:xfrm>
          <a:prstGeom prst="roundRect">
            <a:avLst>
              <a:gd name="adj" fmla="val 8372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blueelephantconsulting.com/wp-content/uploads/2011/01/Fotolia_13984998_X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206" y="1676400"/>
            <a:ext cx="1810898" cy="1622880"/>
          </a:xfrm>
          <a:prstGeom prst="roundRect">
            <a:avLst>
              <a:gd name="adj" fmla="val 8372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2551112" y="34290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9pPr>
          </a:lstStyle>
          <a:p>
            <a:pPr algn="ctr"/>
            <a:r>
              <a:rPr lang="en-US" dirty="0"/>
              <a:t>The Goal</a:t>
            </a:r>
          </a:p>
        </p:txBody>
      </p:sp>
    </p:spTree>
    <p:extLst>
      <p:ext uri="{BB962C8B-B14F-4D97-AF65-F5344CB8AC3E}">
        <p14:creationId xmlns:p14="http://schemas.microsoft.com/office/powerpoint/2010/main" val="257460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13655" y="3632278"/>
            <a:ext cx="2286000" cy="641310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Persuade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770812" y="3632278"/>
            <a:ext cx="1752600" cy="641310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277432" y="2576366"/>
            <a:ext cx="1752600" cy="641310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Sell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265612" y="4724401"/>
            <a:ext cx="3657600" cy="1180465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 an </a:t>
            </a:r>
            <a:b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Interview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</p:txBody>
      </p:sp>
      <p:pic>
        <p:nvPicPr>
          <p:cNvPr id="3078" name="Picture 6" descr="http://sp.life123.com/bm.pix/how-to-sell-your-house-fast.s600x600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12" y="762000"/>
            <a:ext cx="2099840" cy="1574880"/>
          </a:xfrm>
          <a:prstGeom prst="roundRect">
            <a:avLst>
              <a:gd name="adj" fmla="val 8372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mergersandinquisitions.com/wp-content/uploads/2010/04/investment_banking_sell_day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714" y="1669223"/>
            <a:ext cx="2066926" cy="1622880"/>
          </a:xfrm>
          <a:prstGeom prst="roundRect">
            <a:avLst>
              <a:gd name="adj" fmla="val 8372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blueelephantconsulting.com/wp-content/uploads/2011/01/Fotolia_13984998_X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206" y="1676400"/>
            <a:ext cx="1810898" cy="1622880"/>
          </a:xfrm>
          <a:prstGeom prst="roundRect">
            <a:avLst>
              <a:gd name="adj" fmla="val 8372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655" y="4544830"/>
            <a:ext cx="2331404" cy="1539604"/>
          </a:xfrm>
          <a:prstGeom prst="roundRect">
            <a:avLst>
              <a:gd name="adj" fmla="val 8372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5" name="Picture 13" descr="http://www.jobinterviewtechniques.net/images/2d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944" y="4544831"/>
            <a:ext cx="2469951" cy="1539603"/>
          </a:xfrm>
          <a:prstGeom prst="roundRect">
            <a:avLst>
              <a:gd name="adj" fmla="val 8372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2551112" y="34290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9pPr>
          </a:lstStyle>
          <a:p>
            <a:pPr algn="ctr"/>
            <a:r>
              <a:rPr lang="en-US" dirty="0"/>
              <a:t>The Goal</a:t>
            </a:r>
          </a:p>
        </p:txBody>
      </p:sp>
    </p:spTree>
    <p:extLst>
      <p:ext uri="{BB962C8B-B14F-4D97-AF65-F5344CB8AC3E}">
        <p14:creationId xmlns:p14="http://schemas.microsoft.com/office/powerpoint/2010/main" val="141506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112" y="2819400"/>
            <a:ext cx="7086600" cy="914400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OK. But How to Do All This?</a:t>
            </a:r>
            <a:endParaRPr lang="en-US" sz="4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298" y="3966484"/>
            <a:ext cx="1417254" cy="2129516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lumMod val="40000"/>
                <a:lumOff val="60000"/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991" y="3966482"/>
            <a:ext cx="938866" cy="2129518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lumMod val="40000"/>
                <a:lumOff val="60000"/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 descr="http://www.refresheverything.com/blog/wp-content/uploads/2010/07/oped.71310.howto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2" y="685800"/>
            <a:ext cx="2743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19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389312" y="3657599"/>
            <a:ext cx="5410200" cy="762001"/>
          </a:xfrm>
          <a:prstGeom prst="roundRect">
            <a:avLst/>
          </a:prstGeom>
        </p:spPr>
        <p:txBody>
          <a:bodyPr/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 you need is </a:t>
            </a: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a…</a:t>
            </a:r>
            <a:endParaRPr lang="en-US" sz="3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298" y="3966484"/>
            <a:ext cx="1417254" cy="2129516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lumMod val="40000"/>
                <a:lumOff val="60000"/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991" y="3966482"/>
            <a:ext cx="938866" cy="2129518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lumMod val="40000"/>
                <a:lumOff val="60000"/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 bwMode="auto">
          <a:xfrm>
            <a:off x="4947451" y="4419601"/>
            <a:ext cx="2191991" cy="2166483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lumMod val="40000"/>
                <a:lumOff val="60000"/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551112" y="2819400"/>
            <a:ext cx="7086600" cy="914400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OK. But How to Do All This?</a:t>
            </a:r>
            <a:endParaRPr lang="en-US" sz="4400" dirty="0"/>
          </a:p>
        </p:txBody>
      </p:sp>
      <p:pic>
        <p:nvPicPr>
          <p:cNvPr id="10" name="Picture 7" descr="http://www.refresheverything.com/blog/wp-content/uploads/2010/07/oped.71310.howto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2" y="685800"/>
            <a:ext cx="2743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53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Success </a:t>
            </a:r>
            <a:r>
              <a:rPr lang="en-US" dirty="0" smtClean="0"/>
              <a:t>Strategy</a:t>
            </a:r>
            <a:r>
              <a:rPr lang="en-US" dirty="0"/>
              <a:t>?</a:t>
            </a:r>
          </a:p>
        </p:txBody>
      </p:sp>
      <p:pic>
        <p:nvPicPr>
          <p:cNvPr id="4098" name="Picture 2" descr="http://thebizcoachblog.com/wp-content/uploads/2010/04/Succes-Key-quote-bizcoachblog-biz-coach-training-system-learn2earnitno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212" y="1676400"/>
            <a:ext cx="4457700" cy="3997072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279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Success </a:t>
            </a:r>
            <a:r>
              <a:rPr lang="en-US" dirty="0" smtClean="0"/>
              <a:t>Strategy</a:t>
            </a:r>
            <a:r>
              <a:rPr lang="en-US" dirty="0"/>
              <a:t>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069088" y="4277122"/>
            <a:ext cx="3962400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</p:spTree>
    <p:extLst>
      <p:ext uri="{BB962C8B-B14F-4D97-AF65-F5344CB8AC3E}">
        <p14:creationId xmlns:p14="http://schemas.microsoft.com/office/powerpoint/2010/main" val="354671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Success </a:t>
            </a:r>
            <a:r>
              <a:rPr lang="en-US" dirty="0" smtClean="0"/>
              <a:t>Strategy</a:t>
            </a:r>
            <a:r>
              <a:rPr lang="en-US" dirty="0"/>
              <a:t>?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539564" y="3773726"/>
            <a:ext cx="3783448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apply?</a:t>
            </a:r>
            <a:endParaRPr lang="en-US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069088" y="4277122"/>
            <a:ext cx="3962400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</p:spTree>
    <p:extLst>
      <p:ext uri="{BB962C8B-B14F-4D97-AF65-F5344CB8AC3E}">
        <p14:creationId xmlns:p14="http://schemas.microsoft.com/office/powerpoint/2010/main" val="202841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Success </a:t>
            </a:r>
            <a:r>
              <a:rPr lang="en-US" dirty="0" smtClean="0"/>
              <a:t>Strategy</a:t>
            </a:r>
            <a:r>
              <a:rPr lang="en-US" dirty="0"/>
              <a:t>?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539564" y="3773726"/>
            <a:ext cx="3783448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019859" y="3263900"/>
            <a:ext cx="3836554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069088" y="4277122"/>
            <a:ext cx="3962400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</p:spTree>
    <p:extLst>
      <p:ext uri="{BB962C8B-B14F-4D97-AF65-F5344CB8AC3E}">
        <p14:creationId xmlns:p14="http://schemas.microsoft.com/office/powerpoint/2010/main" val="371323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icons.iconarchive.com/icons/aha-soft/standard-portfolio/256/Resume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2" y="2895600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551112" y="1981200"/>
            <a:ext cx="7086600" cy="914400"/>
          </a:xfrm>
          <a:prstGeom prst="rect">
            <a:avLst/>
          </a:prstGeom>
        </p:spPr>
        <p:txBody>
          <a:bodyPr tIns="0" bIns="0" anchor="ctr" anchorCtr="0"/>
          <a:lstStyle>
            <a:lvl1pPr algn="ctr" rtl="0" eaLnBrk="1" fontAlgn="base" hangingPunct="1">
              <a:lnSpc>
                <a:spcPts val="5000"/>
              </a:lnSpc>
              <a:spcBef>
                <a:spcPct val="0"/>
              </a:spcBef>
              <a:spcAft>
                <a:spcPct val="0"/>
              </a:spcAft>
              <a:defRPr sz="5000" b="1" kern="1200" cap="none" baseline="0">
                <a:ln w="500">
                  <a:noFill/>
                </a:ln>
                <a:solidFill>
                  <a:schemeClr val="tx2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9pPr>
          </a:lstStyle>
          <a:p>
            <a:r>
              <a:rPr lang="en-US" dirty="0"/>
              <a:t>What Is a CV?</a:t>
            </a:r>
          </a:p>
        </p:txBody>
      </p:sp>
    </p:spTree>
    <p:extLst>
      <p:ext uri="{BB962C8B-B14F-4D97-AF65-F5344CB8AC3E}">
        <p14:creationId xmlns:p14="http://schemas.microsoft.com/office/powerpoint/2010/main" val="14799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Success </a:t>
            </a:r>
            <a:r>
              <a:rPr lang="en-US" dirty="0" smtClean="0"/>
              <a:t>Strategy</a:t>
            </a:r>
            <a:r>
              <a:rPr lang="en-US" dirty="0"/>
              <a:t>?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539564" y="3773726"/>
            <a:ext cx="3783448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019859" y="3263900"/>
            <a:ext cx="3836554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29460" y="2753122"/>
            <a:ext cx="3836552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069088" y="4277122"/>
            <a:ext cx="3962400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</p:spTree>
    <p:extLst>
      <p:ext uri="{BB962C8B-B14F-4D97-AF65-F5344CB8AC3E}">
        <p14:creationId xmlns:p14="http://schemas.microsoft.com/office/powerpoint/2010/main" val="91799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Success </a:t>
            </a:r>
            <a:r>
              <a:rPr lang="en-US" dirty="0" smtClean="0"/>
              <a:t>Strategy</a:t>
            </a:r>
            <a:r>
              <a:rPr lang="en-US" dirty="0"/>
              <a:t>?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539564" y="3773726"/>
            <a:ext cx="3783448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019859" y="3263900"/>
            <a:ext cx="3836554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29460" y="2753122"/>
            <a:ext cx="3836552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139764" y="2247900"/>
            <a:ext cx="3783448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069088" y="4277122"/>
            <a:ext cx="3962400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</p:spTree>
    <p:extLst>
      <p:ext uri="{BB962C8B-B14F-4D97-AF65-F5344CB8AC3E}">
        <p14:creationId xmlns:p14="http://schemas.microsoft.com/office/powerpoint/2010/main" val="250110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Success </a:t>
            </a:r>
            <a:r>
              <a:rPr lang="en-US" dirty="0" smtClean="0"/>
              <a:t>Strategy</a:t>
            </a:r>
            <a:r>
              <a:rPr lang="en-US" dirty="0"/>
              <a:t>?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539564" y="3773726"/>
            <a:ext cx="3783448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019859" y="3263900"/>
            <a:ext cx="3836554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29460" y="2753122"/>
            <a:ext cx="3836552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139764" y="2247900"/>
            <a:ext cx="3783448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069088" y="4277122"/>
            <a:ext cx="3962400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3" name="Right Arrow 2"/>
          <p:cNvSpPr/>
          <p:nvPr/>
        </p:nvSpPr>
        <p:spPr>
          <a:xfrm rot="18542208">
            <a:off x="6163333" y="3076041"/>
            <a:ext cx="3804592" cy="1248503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 rot="18482354">
            <a:off x="6934517" y="4167126"/>
            <a:ext cx="3415226" cy="4410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</a:p>
        </p:txBody>
      </p:sp>
    </p:spTree>
    <p:extLst>
      <p:ext uri="{BB962C8B-B14F-4D97-AF65-F5344CB8AC3E}">
        <p14:creationId xmlns:p14="http://schemas.microsoft.com/office/powerpoint/2010/main" val="423768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Be </a:t>
            </a:r>
            <a:r>
              <a:rPr lang="en-US" dirty="0" smtClean="0"/>
              <a:t>Unique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sz="1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10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</a:p>
        </p:txBody>
      </p:sp>
    </p:spTree>
    <p:extLst>
      <p:ext uri="{BB962C8B-B14F-4D97-AF65-F5344CB8AC3E}">
        <p14:creationId xmlns:p14="http://schemas.microsoft.com/office/powerpoint/2010/main" val="174224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Be </a:t>
            </a:r>
            <a:r>
              <a:rPr lang="en-US" dirty="0" smtClean="0"/>
              <a:t>Unique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sz="1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10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</a:p>
        </p:txBody>
      </p:sp>
      <p:sp>
        <p:nvSpPr>
          <p:cNvPr id="12" name="Content Placeholder 3"/>
          <p:cNvSpPr txBox="1">
            <a:spLocks/>
          </p:cNvSpPr>
          <p:nvPr/>
        </p:nvSpPr>
        <p:spPr>
          <a:xfrm>
            <a:off x="7096486" y="1512136"/>
            <a:ext cx="3385894" cy="106695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Don't </a:t>
            </a:r>
            <a:br>
              <a:rPr lang="en-US" dirty="0"/>
            </a:b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copy paste</a:t>
            </a:r>
          </a:p>
        </p:txBody>
      </p:sp>
      <p:pic>
        <p:nvPicPr>
          <p:cNvPr id="26626" name="Picture 2" descr="http://cdnimg.visualizeus.com/thumbs/67/69/copy,copy,paste,funny,geek,geeky,paste-6769cd23d8cd5ffb494aa3899564be34_h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328" y="2881163"/>
            <a:ext cx="2416210" cy="1609196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83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Be </a:t>
            </a:r>
            <a:r>
              <a:rPr lang="en-US" dirty="0" smtClean="0"/>
              <a:t>Unique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98612" y="4114800"/>
            <a:ext cx="4112926" cy="622084"/>
          </a:xfr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Show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creativeness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sz="1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10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</a:p>
        </p:txBody>
      </p:sp>
      <p:sp>
        <p:nvSpPr>
          <p:cNvPr id="12" name="Content Placeholder 3"/>
          <p:cNvSpPr txBox="1">
            <a:spLocks/>
          </p:cNvSpPr>
          <p:nvPr/>
        </p:nvSpPr>
        <p:spPr>
          <a:xfrm>
            <a:off x="7096486" y="1512136"/>
            <a:ext cx="3385894" cy="106695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Don't </a:t>
            </a:r>
            <a:br>
              <a:rPr lang="en-US" dirty="0"/>
            </a:b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copy paste</a:t>
            </a:r>
          </a:p>
        </p:txBody>
      </p:sp>
      <p:pic>
        <p:nvPicPr>
          <p:cNvPr id="26626" name="Picture 2" descr="http://cdnimg.visualizeus.com/thumbs/67/69/copy,copy,paste,funny,geek,geeky,paste-6769cd23d8cd5ffb494aa3899564be34_h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328" y="2881163"/>
            <a:ext cx="2416210" cy="1609196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http://www.beautifullife.info/wp-content/uploads/2010/01/30/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935" y="4961278"/>
            <a:ext cx="1778648" cy="1482206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Be </a:t>
            </a:r>
            <a:r>
              <a:rPr lang="en-US" dirty="0" smtClean="0"/>
              <a:t>Unique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98612" y="4114800"/>
            <a:ext cx="4112926" cy="622084"/>
          </a:xfr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Show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creativeness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sz="1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10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</a:p>
        </p:txBody>
      </p:sp>
      <p:sp>
        <p:nvSpPr>
          <p:cNvPr id="12" name="Content Placeholder 3"/>
          <p:cNvSpPr txBox="1">
            <a:spLocks/>
          </p:cNvSpPr>
          <p:nvPr/>
        </p:nvSpPr>
        <p:spPr>
          <a:xfrm>
            <a:off x="7096486" y="1512136"/>
            <a:ext cx="3385894" cy="106695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Don't </a:t>
            </a:r>
            <a:br>
              <a:rPr lang="en-US" dirty="0"/>
            </a:b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copy paste</a:t>
            </a:r>
          </a:p>
        </p:txBody>
      </p:sp>
      <p:sp>
        <p:nvSpPr>
          <p:cNvPr id="3" name="Rectangle 2"/>
          <p:cNvSpPr/>
          <p:nvPr/>
        </p:nvSpPr>
        <p:spPr>
          <a:xfrm>
            <a:off x="8085926" y="5156202"/>
            <a:ext cx="3113886" cy="1066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Show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what you </a:t>
            </a:r>
            <a:b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want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show</a:t>
            </a:r>
          </a:p>
        </p:txBody>
      </p:sp>
      <p:pic>
        <p:nvPicPr>
          <p:cNvPr id="26626" name="Picture 2" descr="http://cdnimg.visualizeus.com/thumbs/67/69/copy,copy,paste,funny,geek,geeky,paste-6769cd23d8cd5ffb494aa3899564be34_h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328" y="2881163"/>
            <a:ext cx="2416210" cy="1609196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http://www.beautifullife.info/wp-content/uploads/2010/01/30/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935" y="4961278"/>
            <a:ext cx="1778648" cy="1482206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 descr="http://www.lib.unc.edu/instruct/showme/images/showme_board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553" y="4948578"/>
            <a:ext cx="2390655" cy="1482206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81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Do You Apply?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sz="1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10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</a:p>
        </p:txBody>
      </p:sp>
    </p:spTree>
    <p:extLst>
      <p:ext uri="{BB962C8B-B14F-4D97-AF65-F5344CB8AC3E}">
        <p14:creationId xmlns:p14="http://schemas.microsoft.com/office/powerpoint/2010/main" val="8185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Do You Apply?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950302" y="3223677"/>
            <a:ext cx="3868510" cy="1171465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Why you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choose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this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exact</a:t>
            </a:r>
            <a:r>
              <a:rPr lang="en-US" dirty="0"/>
              <a:t> job </a:t>
            </a:r>
            <a:r>
              <a:rPr lang="en-US" dirty="0" smtClean="0"/>
              <a:t>offer?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apply?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10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</a:p>
        </p:txBody>
      </p:sp>
      <p:pic>
        <p:nvPicPr>
          <p:cNvPr id="25602" name="Picture 2" descr="http://www.sonarbangladesh.com/blog/uploads/rumi10201109151316126761_Exactly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2532" y="1447800"/>
            <a:ext cx="1424770" cy="1623476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22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You Apply?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950302" y="3223677"/>
            <a:ext cx="3868510" cy="1171465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Why you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choose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this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exact</a:t>
            </a:r>
            <a:r>
              <a:rPr lang="en-US" dirty="0"/>
              <a:t> job </a:t>
            </a:r>
            <a:r>
              <a:rPr lang="en-US" dirty="0" smtClean="0"/>
              <a:t>offer?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sz="1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10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</a:p>
        </p:txBody>
      </p:sp>
      <p:sp>
        <p:nvSpPr>
          <p:cNvPr id="3" name="Rectangle 2"/>
          <p:cNvSpPr/>
          <p:nvPr/>
        </p:nvSpPr>
        <p:spPr>
          <a:xfrm>
            <a:off x="5857857" y="4976436"/>
            <a:ext cx="4687140" cy="106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you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develop </a:t>
            </a:r>
            <a:b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yourself</a:t>
            </a:r>
            <a:r>
              <a:rPr lang="en-US" sz="3200" b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the </a:t>
            </a:r>
            <a:r>
              <a:rPr lang="en-US" sz="3200" b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</a:t>
            </a:r>
            <a:r>
              <a:rPr lang="en-US" sz="3200" b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32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5602" name="Picture 2" descr="http://www.sonarbangladesh.com/blog/uploads/rumi10201109151316126761_Exactly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2532" y="1447800"/>
            <a:ext cx="1424770" cy="1623476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19690" y="4250152"/>
            <a:ext cx="1415137" cy="172242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37012" y="4250152"/>
            <a:ext cx="1346166" cy="172242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231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112" y="2590800"/>
            <a:ext cx="7086600" cy="914400"/>
          </a:xfrm>
        </p:spPr>
        <p:txBody>
          <a:bodyPr/>
          <a:lstStyle/>
          <a:p>
            <a:pPr algn="ctr"/>
            <a:r>
              <a:rPr lang="en-US" dirty="0" smtClean="0"/>
              <a:t>What Is a CV?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122524" y="1217186"/>
            <a:ext cx="3943776" cy="1066800"/>
          </a:xfrm>
          <a:prstGeom prst="roundRect">
            <a:avLst/>
          </a:prstGeom>
        </p:spPr>
        <p:txBody>
          <a:bodyPr/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skills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experience</a:t>
            </a:r>
          </a:p>
        </p:txBody>
      </p:sp>
      <p:pic>
        <p:nvPicPr>
          <p:cNvPr id="2050" name="Picture 2" descr="http://www.lyncmedia.com/images/experienc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60612" y="1121568"/>
            <a:ext cx="1549888" cy="1162418"/>
          </a:xfrm>
          <a:prstGeom prst="roundRect">
            <a:avLst>
              <a:gd name="adj" fmla="val 5028"/>
            </a:avLst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4.bp.blogspot.com/_-7GoB3yzSYE/TUB-LX7cwzI/AAAAAAAAAkE/1d0Gs4Eg52g/s1600/soft+skill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121568"/>
            <a:ext cx="1549890" cy="1162418"/>
          </a:xfrm>
          <a:prstGeom prst="roundRect">
            <a:avLst>
              <a:gd name="adj" fmla="val 5028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79612" y="4572000"/>
            <a:ext cx="80758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Also known as "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Resume</a:t>
            </a:r>
            <a:r>
              <a:rPr lang="en-US" sz="3200" dirty="0" smtClean="0"/>
              <a:t>" or "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Curriculum Vitae</a:t>
            </a:r>
            <a:r>
              <a:rPr lang="en-US" sz="3200" dirty="0" smtClean="0"/>
              <a:t>"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0168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Point of The Resume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sz="1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10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</a:p>
        </p:txBody>
      </p:sp>
    </p:spTree>
    <p:extLst>
      <p:ext uri="{BB962C8B-B14F-4D97-AF65-F5344CB8AC3E}">
        <p14:creationId xmlns:p14="http://schemas.microsoft.com/office/powerpoint/2010/main" val="290283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Point of The Resume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sz="1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10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</a:p>
        </p:txBody>
      </p:sp>
      <p:sp>
        <p:nvSpPr>
          <p:cNvPr id="17" name="Content Placeholder 3"/>
          <p:cNvSpPr txBox="1">
            <a:spLocks/>
          </p:cNvSpPr>
          <p:nvPr/>
        </p:nvSpPr>
        <p:spPr>
          <a:xfrm>
            <a:off x="7007586" y="2925554"/>
            <a:ext cx="3165350" cy="5796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Who</a:t>
            </a:r>
            <a:r>
              <a:rPr lang="en-US" dirty="0"/>
              <a:t>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read</a:t>
            </a:r>
            <a:r>
              <a:rPr lang="en-US" dirty="0"/>
              <a:t> it?</a:t>
            </a:r>
          </a:p>
        </p:txBody>
      </p:sp>
      <p:pic>
        <p:nvPicPr>
          <p:cNvPr id="18" name="Picture 2" descr="http://3.bp.blogspot.com/_4jSZRO0DAiQ/THaOxj3cILI/AAAAAAAAAAM/9OaIEvbYdGA/s1600/woman+reading+boo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30209" y="1066801"/>
            <a:ext cx="1473994" cy="1656265"/>
          </a:xfrm>
          <a:prstGeom prst="roundRect">
            <a:avLst>
              <a:gd name="adj" fmla="val 977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322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Point of The Resume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sz="1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10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</a:p>
        </p:txBody>
      </p:sp>
      <p:sp>
        <p:nvSpPr>
          <p:cNvPr id="3" name="Rectangle 2"/>
          <p:cNvSpPr/>
          <p:nvPr/>
        </p:nvSpPr>
        <p:spPr>
          <a:xfrm>
            <a:off x="1899502" y="3810001"/>
            <a:ext cx="4193037" cy="106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reason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you </a:t>
            </a:r>
            <a:b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are writing it?</a:t>
            </a:r>
          </a:p>
        </p:txBody>
      </p:sp>
      <p:pic>
        <p:nvPicPr>
          <p:cNvPr id="1030" name="Picture 6" descr="http://www.beneaththecover.com/wp-content/uploads/2011/01/AReindl-011211-about_u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013" y="5218218"/>
            <a:ext cx="1840012" cy="1151058"/>
          </a:xfrm>
          <a:prstGeom prst="roundRect">
            <a:avLst>
              <a:gd name="adj" fmla="val 977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3"/>
          <p:cNvSpPr txBox="1">
            <a:spLocks/>
          </p:cNvSpPr>
          <p:nvPr/>
        </p:nvSpPr>
        <p:spPr>
          <a:xfrm>
            <a:off x="7007586" y="2925554"/>
            <a:ext cx="3165350" cy="5796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Who</a:t>
            </a:r>
            <a:r>
              <a:rPr lang="en-US" dirty="0"/>
              <a:t>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read</a:t>
            </a:r>
            <a:r>
              <a:rPr lang="en-US" dirty="0"/>
              <a:t> it?</a:t>
            </a:r>
          </a:p>
        </p:txBody>
      </p:sp>
      <p:pic>
        <p:nvPicPr>
          <p:cNvPr id="18" name="Picture 2" descr="http://3.bp.blogspot.com/_4jSZRO0DAiQ/THaOxj3cILI/AAAAAAAAAAM/9OaIEvbYdGA/s1600/woman+reading+boo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30209" y="1066801"/>
            <a:ext cx="1473994" cy="1656265"/>
          </a:xfrm>
          <a:prstGeom prst="roundRect">
            <a:avLst>
              <a:gd name="adj" fmla="val 977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76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Point of The Resume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sz="1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10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</a:p>
        </p:txBody>
      </p:sp>
      <p:sp>
        <p:nvSpPr>
          <p:cNvPr id="3" name="Rectangle 2"/>
          <p:cNvSpPr/>
          <p:nvPr/>
        </p:nvSpPr>
        <p:spPr>
          <a:xfrm>
            <a:off x="1899502" y="3810001"/>
            <a:ext cx="4193037" cy="106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reason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you </a:t>
            </a:r>
            <a:b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are writing it?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68000" y="5257800"/>
            <a:ext cx="4598412" cy="1066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the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position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are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applying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for?</a:t>
            </a:r>
          </a:p>
        </p:txBody>
      </p:sp>
      <p:pic>
        <p:nvPicPr>
          <p:cNvPr id="1026" name="Picture 2" descr="http://3.bp.blogspot.com/_4jSZRO0DAiQ/THaOxj3cILI/AAAAAAAAAAM/9OaIEvbYdGA/s1600/woman+reading+boo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30209" y="1066801"/>
            <a:ext cx="1473994" cy="1656265"/>
          </a:xfrm>
          <a:prstGeom prst="roundRect">
            <a:avLst>
              <a:gd name="adj" fmla="val 977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alphabizness.com/images/ladd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815" y="3810000"/>
            <a:ext cx="1914782" cy="1165436"/>
          </a:xfrm>
          <a:prstGeom prst="roundRect">
            <a:avLst>
              <a:gd name="adj" fmla="val 977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beneaththecover.com/wp-content/uploads/2011/01/AReindl-011211-about_u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013" y="5218218"/>
            <a:ext cx="1840012" cy="1151058"/>
          </a:xfrm>
          <a:prstGeom prst="roundRect">
            <a:avLst>
              <a:gd name="adj" fmla="val 977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3"/>
          <p:cNvSpPr txBox="1">
            <a:spLocks/>
          </p:cNvSpPr>
          <p:nvPr/>
        </p:nvSpPr>
        <p:spPr>
          <a:xfrm>
            <a:off x="7007586" y="2925554"/>
            <a:ext cx="3165350" cy="5796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Who</a:t>
            </a:r>
            <a:r>
              <a:rPr lang="en-US" dirty="0"/>
              <a:t>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read</a:t>
            </a:r>
            <a:r>
              <a:rPr lang="en-US" dirty="0"/>
              <a:t> it?</a:t>
            </a:r>
          </a:p>
        </p:txBody>
      </p:sp>
    </p:spTree>
    <p:extLst>
      <p:ext uri="{BB962C8B-B14F-4D97-AF65-F5344CB8AC3E}">
        <p14:creationId xmlns:p14="http://schemas.microsoft.com/office/powerpoint/2010/main" val="397440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What the </a:t>
            </a:r>
            <a:r>
              <a:rPr lang="en-US" dirty="0" smtClean="0"/>
              <a:t>Employer Wants</a:t>
            </a:r>
            <a:r>
              <a:rPr lang="en-US" dirty="0"/>
              <a:t>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sz="1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13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</a:p>
        </p:txBody>
      </p:sp>
    </p:spTree>
    <p:extLst>
      <p:ext uri="{BB962C8B-B14F-4D97-AF65-F5344CB8AC3E}">
        <p14:creationId xmlns:p14="http://schemas.microsoft.com/office/powerpoint/2010/main" val="1794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What the </a:t>
            </a:r>
            <a:r>
              <a:rPr lang="en-US" dirty="0" smtClean="0"/>
              <a:t>Employer Wants</a:t>
            </a:r>
            <a:r>
              <a:rPr lang="en-US" dirty="0"/>
              <a:t>?</a:t>
            </a:r>
          </a:p>
        </p:txBody>
      </p:sp>
      <p:sp>
        <p:nvSpPr>
          <p:cNvPr id="3" name="Rectangle 2"/>
          <p:cNvSpPr/>
          <p:nvPr/>
        </p:nvSpPr>
        <p:spPr>
          <a:xfrm>
            <a:off x="7021511" y="3089314"/>
            <a:ext cx="334424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Highlight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relevant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things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sz="1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13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</a:p>
        </p:txBody>
      </p:sp>
      <p:pic>
        <p:nvPicPr>
          <p:cNvPr id="2050" name="Picture 2" descr="http://www.webdesigncompany.net/wp-content/uploads/2009/01/be-relevan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58096" y="1121305"/>
            <a:ext cx="1071078" cy="1676081"/>
          </a:xfrm>
          <a:prstGeom prst="roundRect">
            <a:avLst>
              <a:gd name="adj" fmla="val 977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78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What the </a:t>
            </a:r>
            <a:r>
              <a:rPr lang="en-US" dirty="0" smtClean="0"/>
              <a:t>Employer Wants</a:t>
            </a:r>
            <a:r>
              <a:rPr lang="en-US" dirty="0"/>
              <a:t>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684148" y="4931994"/>
            <a:ext cx="4487732" cy="565146"/>
          </a:xfrm>
        </p:spPr>
        <p:txBody>
          <a:bodyPr wrap="square">
            <a:sp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Not</a:t>
            </a:r>
            <a:r>
              <a:rPr lang="en-US" dirty="0" smtClean="0"/>
              <a:t> all </a:t>
            </a:r>
            <a:r>
              <a:rPr lang="en-US" dirty="0"/>
              <a:t>you have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done</a:t>
            </a:r>
          </a:p>
        </p:txBody>
      </p:sp>
      <p:sp>
        <p:nvSpPr>
          <p:cNvPr id="3" name="Rectangle 2"/>
          <p:cNvSpPr/>
          <p:nvPr/>
        </p:nvSpPr>
        <p:spPr>
          <a:xfrm>
            <a:off x="7021511" y="3089314"/>
            <a:ext cx="334424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Highlight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relevant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things</a:t>
            </a:r>
          </a:p>
        </p:txBody>
      </p:sp>
      <p:sp>
        <p:nvSpPr>
          <p:cNvPr id="5" name="Rectangle 4"/>
          <p:cNvSpPr/>
          <p:nvPr/>
        </p:nvSpPr>
        <p:spPr>
          <a:xfrm>
            <a:off x="1522412" y="3886200"/>
            <a:ext cx="4811204" cy="957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Show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what the </a:t>
            </a:r>
          </a:p>
          <a:p>
            <a:pPr algn="ctr" fontAlgn="base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employer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wants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see</a:t>
            </a:r>
          </a:p>
        </p:txBody>
      </p:sp>
      <p:sp>
        <p:nvSpPr>
          <p:cNvPr id="6" name="Rectangle 5"/>
          <p:cNvSpPr/>
          <p:nvPr/>
        </p:nvSpPr>
        <p:spPr>
          <a:xfrm>
            <a:off x="1673784" y="5636565"/>
            <a:ext cx="433544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lvl="1" algn="ctr"/>
            <a:r>
              <a:rPr lang="en-US" sz="3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 </a:t>
            </a:r>
            <a:r>
              <a:rPr lang="en-US" sz="3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just</a:t>
            </a:r>
            <a:r>
              <a:rPr lang="en-US" sz="3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what you have been </a:t>
            </a:r>
            <a:r>
              <a:rPr lang="en-US" sz="3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paid</a:t>
            </a:r>
            <a:r>
              <a:rPr lang="en-US" sz="3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sz="1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13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</a:p>
        </p:txBody>
      </p:sp>
      <p:pic>
        <p:nvPicPr>
          <p:cNvPr id="2050" name="Picture 2" descr="http://www.webdesigncompany.net/wp-content/uploads/2009/01/be-relevan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58096" y="1121305"/>
            <a:ext cx="1071078" cy="1676081"/>
          </a:xfrm>
          <a:prstGeom prst="roundRect">
            <a:avLst>
              <a:gd name="adj" fmla="val 977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farm1.static.flickr.com/56/159396491_9df6a1c01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13" y="4343401"/>
            <a:ext cx="2789127" cy="2091845"/>
          </a:xfrm>
          <a:prstGeom prst="roundRect">
            <a:avLst>
              <a:gd name="adj" fmla="val 977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7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Presentation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27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</a:p>
        </p:txBody>
      </p:sp>
    </p:spTree>
    <p:extLst>
      <p:ext uri="{BB962C8B-B14F-4D97-AF65-F5344CB8AC3E}">
        <p14:creationId xmlns:p14="http://schemas.microsoft.com/office/powerpoint/2010/main" val="1430623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Presentation</a:t>
            </a:r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7542212" y="1219200"/>
            <a:ext cx="2743200" cy="5796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Be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consistent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27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</a:p>
        </p:txBody>
      </p:sp>
      <p:pic>
        <p:nvPicPr>
          <p:cNvPr id="7174" name="Picture 6" descr="http://yoomailit.com/wp-content/uploads/2011/01/consistency-big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425" y="2117665"/>
            <a:ext cx="2469764" cy="1543602"/>
          </a:xfrm>
          <a:prstGeom prst="roundRect">
            <a:avLst>
              <a:gd name="adj" fmla="val 814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72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Presentation</a:t>
            </a:r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7542212" y="1219200"/>
            <a:ext cx="2743200" cy="5796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Be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consistent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27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</a:p>
        </p:txBody>
      </p:sp>
      <p:pic>
        <p:nvPicPr>
          <p:cNvPr id="7174" name="Picture 6" descr="http://yoomailit.com/wp-content/uploads/2011/01/consistency-big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425" y="2117665"/>
            <a:ext cx="2469764" cy="1543602"/>
          </a:xfrm>
          <a:prstGeom prst="roundRect">
            <a:avLst>
              <a:gd name="adj" fmla="val 814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www.trailershut.com/movie-posters/Fast-and-Furious-5-Movie-Poster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480" y="4665249"/>
            <a:ext cx="2685932" cy="1821062"/>
          </a:xfrm>
          <a:prstGeom prst="roundRect">
            <a:avLst>
              <a:gd name="adj" fmla="val 814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3"/>
          <p:cNvSpPr txBox="1">
            <a:spLocks/>
          </p:cNvSpPr>
          <p:nvPr/>
        </p:nvSpPr>
        <p:spPr>
          <a:xfrm>
            <a:off x="3267745" y="3899848"/>
            <a:ext cx="1621115" cy="5796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brief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06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112" y="2590800"/>
            <a:ext cx="7086600" cy="914400"/>
          </a:xfrm>
        </p:spPr>
        <p:txBody>
          <a:bodyPr/>
          <a:lstStyle/>
          <a:p>
            <a:pPr algn="ctr"/>
            <a:r>
              <a:rPr lang="en-US" dirty="0" smtClean="0"/>
              <a:t>What Is a CV?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122524" y="1217186"/>
            <a:ext cx="3943776" cy="1066800"/>
          </a:xfrm>
          <a:prstGeom prst="roundRect">
            <a:avLst/>
          </a:prstGeom>
        </p:spPr>
        <p:txBody>
          <a:bodyPr/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skills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experience</a:t>
            </a:r>
          </a:p>
        </p:txBody>
      </p:sp>
      <p:sp>
        <p:nvSpPr>
          <p:cNvPr id="6" name="Rectangle 5"/>
          <p:cNvSpPr/>
          <p:nvPr/>
        </p:nvSpPr>
        <p:spPr>
          <a:xfrm>
            <a:off x="7077368" y="3657600"/>
            <a:ext cx="3055645" cy="579646"/>
          </a:xfrm>
          <a:prstGeom prst="rect">
            <a:avLst/>
          </a:prstGeom>
        </p:spPr>
        <p:txBody>
          <a:bodyPr/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biography</a:t>
            </a:r>
          </a:p>
        </p:txBody>
      </p:sp>
      <p:pic>
        <p:nvPicPr>
          <p:cNvPr id="2050" name="Picture 2" descr="http://www.lyncmedia.com/images/experienc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60612" y="1121568"/>
            <a:ext cx="1549888" cy="1162418"/>
          </a:xfrm>
          <a:prstGeom prst="roundRect">
            <a:avLst>
              <a:gd name="adj" fmla="val 5028"/>
            </a:avLst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4.bp.blogspot.com/_-7GoB3yzSYE/TUB-LX7cwzI/AAAAAAAAAkE/1d0Gs4Eg52g/s1600/soft+skill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121568"/>
            <a:ext cx="1549890" cy="1162418"/>
          </a:xfrm>
          <a:prstGeom prst="roundRect">
            <a:avLst>
              <a:gd name="adj" fmla="val 5028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http://labho.com/wp-content/uploads/2011/06/Self-Improvement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912" r="-10555"/>
          <a:stretch/>
        </p:blipFill>
        <p:spPr bwMode="auto">
          <a:xfrm>
            <a:off x="2360450" y="3505200"/>
            <a:ext cx="1557671" cy="1162418"/>
          </a:xfrm>
          <a:prstGeom prst="roundRect">
            <a:avLst>
              <a:gd name="adj" fmla="val 5028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19021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Presentation</a:t>
            </a:r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7542212" y="1219200"/>
            <a:ext cx="2743200" cy="5796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Be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consistent</a:t>
            </a: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6708488" y="3886200"/>
            <a:ext cx="2211674" cy="5796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Be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Focused</a:t>
            </a:r>
          </a:p>
        </p:txBody>
      </p:sp>
      <p:pic>
        <p:nvPicPr>
          <p:cNvPr id="7170" name="Picture 2" descr="http://www.freelancecopywritersblog.com/wp-content/uploads/2011/09/231-focus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05562" y="4665250"/>
            <a:ext cx="2660650" cy="1821063"/>
          </a:xfrm>
          <a:prstGeom prst="roundRect">
            <a:avLst>
              <a:gd name="adj" fmla="val 814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CV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27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</a:p>
        </p:txBody>
      </p:sp>
      <p:pic>
        <p:nvPicPr>
          <p:cNvPr id="7174" name="Picture 6" descr="http://yoomailit.com/wp-content/uploads/2011/01/consistency-big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425" y="2117665"/>
            <a:ext cx="2469764" cy="1543602"/>
          </a:xfrm>
          <a:prstGeom prst="roundRect">
            <a:avLst>
              <a:gd name="adj" fmla="val 814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www.trailershut.com/movie-posters/Fast-and-Furious-5-Movie-Poster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480" y="4665249"/>
            <a:ext cx="2685932" cy="1821062"/>
          </a:xfrm>
          <a:prstGeom prst="roundRect">
            <a:avLst>
              <a:gd name="adj" fmla="val 814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ontent Placeholder 3"/>
          <p:cNvSpPr txBox="1">
            <a:spLocks/>
          </p:cNvSpPr>
          <p:nvPr/>
        </p:nvSpPr>
        <p:spPr>
          <a:xfrm>
            <a:off x="3267745" y="3899848"/>
            <a:ext cx="1621115" cy="5796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brief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13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Stand </a:t>
            </a:r>
            <a:r>
              <a:rPr lang="en-US" dirty="0"/>
              <a:t>O</a:t>
            </a:r>
            <a:r>
              <a:rPr lang="en-US" dirty="0" smtClean="0"/>
              <a:t>ut?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1612" y="1295400"/>
            <a:ext cx="6705600" cy="685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Make your CV </a:t>
            </a:r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remarkable</a:t>
            </a:r>
            <a:r>
              <a:rPr lang="en-US" dirty="0" smtClean="0"/>
              <a:t>!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8674" name="Picture 2" descr="http://www.seobook.com/images/fish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26559" y="2209800"/>
            <a:ext cx="5535706" cy="3962400"/>
          </a:xfrm>
          <a:prstGeom prst="roundRect">
            <a:avLst>
              <a:gd name="adj" fmla="val 637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02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700" dirty="0" smtClean="0"/>
              <a:t>There are some </a:t>
            </a:r>
            <a:r>
              <a:rPr lang="en-US" sz="3700" dirty="0" smtClean="0">
                <a:solidFill>
                  <a:schemeClr val="tx2">
                    <a:lumMod val="75000"/>
                  </a:schemeClr>
                </a:solidFill>
              </a:rPr>
              <a:t>must-have sections </a:t>
            </a:r>
            <a:r>
              <a:rPr lang="en-US" sz="3700" dirty="0" smtClean="0"/>
              <a:t>in your CV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Personal information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Objective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Previous work experience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Projects developed</a:t>
            </a:r>
          </a:p>
          <a:p>
            <a:pPr lvl="2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E.g. at the university / high school / etc.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/>
              <a:t>Education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Skills </a:t>
            </a:r>
            <a:r>
              <a:rPr lang="en-US" dirty="0"/>
              <a:t>and </a:t>
            </a:r>
            <a:r>
              <a:rPr lang="en-US" dirty="0" smtClean="0"/>
              <a:t>abilities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Other experience, e.g. at the university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Your Resume</a:t>
            </a:r>
            <a:endParaRPr lang="en-US" dirty="0"/>
          </a:p>
        </p:txBody>
      </p:sp>
      <p:pic>
        <p:nvPicPr>
          <p:cNvPr id="5122" name="Picture 2" descr="http://www.webseoanalytics.com/blog/wp-content/uploads/2010/10/link-structure-node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569" y="2514600"/>
            <a:ext cx="2844800" cy="2133600"/>
          </a:xfrm>
          <a:prstGeom prst="roundRect">
            <a:avLst>
              <a:gd name="adj" fmla="val 714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 rot="21217285">
            <a:off x="8275872" y="4825969"/>
            <a:ext cx="2765437" cy="1015663"/>
          </a:xfrm>
          <a:prstGeom prst="rect">
            <a:avLst/>
          </a:prstGeom>
        </p:spPr>
        <p:txBody>
          <a:bodyPr wrap="none">
            <a:spAutoFit/>
            <a:scene3d>
              <a:camera prst="perspectiveHeroicExtremeLeftFacing"/>
              <a:lightRig rig="threePt" dir="t"/>
            </a:scene3d>
          </a:bodyPr>
          <a:lstStyle/>
          <a:p>
            <a:r>
              <a:rPr lang="en-US" sz="60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Resume</a:t>
            </a:r>
            <a:endParaRPr lang="en-US" sz="66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1224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Information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Always you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personal info</a:t>
            </a:r>
            <a:r>
              <a:rPr lang="en-US" dirty="0" smtClean="0"/>
              <a:t> put it at the top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Include the following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Your name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 photo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Your contacts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Email address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Telephone number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H</a:t>
            </a:r>
            <a:r>
              <a:rPr lang="en-US" dirty="0" smtClean="0"/>
              <a:t>ome address 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3912813"/>
            <a:ext cx="4419600" cy="1841500"/>
          </a:xfrm>
          <a:prstGeom prst="roundRect">
            <a:avLst>
              <a:gd name="adj" fmla="val 6364"/>
            </a:avLst>
          </a:prstGeom>
          <a:noFill/>
          <a:ln w="9525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542212" y="2258282"/>
            <a:ext cx="2331920" cy="1374735"/>
          </a:xfrm>
          <a:prstGeom prst="rect">
            <a:avLst/>
          </a:prstGeom>
        </p:spPr>
        <p:txBody>
          <a:bodyPr wrap="none">
            <a:spAutoFit/>
            <a:scene3d>
              <a:camera prst="perspectiveHeroicExtremeLeftFacing"/>
              <a:lightRig rig="threePt" dir="t"/>
            </a:scene3d>
          </a:bodyPr>
          <a:lstStyle/>
          <a:p>
            <a:pPr algn="ctr">
              <a:lnSpc>
                <a:spcPts val="5000"/>
              </a:lnSpc>
            </a:pPr>
            <a:r>
              <a:rPr lang="en-US" sz="44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Personal</a:t>
            </a:r>
            <a:br>
              <a:rPr lang="en-US" sz="44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4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Info</a:t>
            </a:r>
            <a:endParaRPr lang="en-US" sz="4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389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512" y="3048000"/>
            <a:ext cx="4495800" cy="914400"/>
          </a:xfrm>
        </p:spPr>
        <p:txBody>
          <a:bodyPr/>
          <a:lstStyle/>
          <a:p>
            <a:pPr algn="ctr"/>
            <a:r>
              <a:rPr lang="en-US" sz="5400" dirty="0"/>
              <a:t>The Photo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idx="1"/>
          </p:nvPr>
        </p:nvSpPr>
        <p:spPr>
          <a:xfrm>
            <a:off x="4764266" y="990600"/>
            <a:ext cx="2794000" cy="1720847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 smtClean="0"/>
              <a:t>Use a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personable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photo</a:t>
            </a:r>
          </a:p>
        </p:txBody>
      </p:sp>
      <p:sp>
        <p:nvSpPr>
          <p:cNvPr id="5" name="Rectangle 4"/>
          <p:cNvSpPr/>
          <p:nvPr/>
        </p:nvSpPr>
        <p:spPr>
          <a:xfrm rot="19290462">
            <a:off x="7345044" y="4900143"/>
            <a:ext cx="2124812" cy="1015663"/>
          </a:xfrm>
          <a:prstGeom prst="rect">
            <a:avLst/>
          </a:prstGeom>
        </p:spPr>
        <p:txBody>
          <a:bodyPr wrap="none">
            <a:spAutoFit/>
            <a:scene3d>
              <a:camera prst="perspectiveHeroicExtremeLeftFacing"/>
              <a:lightRig rig="threePt" dir="t"/>
            </a:scene3d>
          </a:bodyPr>
          <a:lstStyle/>
          <a:p>
            <a:r>
              <a:rPr lang="en-US" sz="60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Photo</a:t>
            </a:r>
            <a:endParaRPr lang="en-US" sz="66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413" y="859715"/>
            <a:ext cx="1997238" cy="198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7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5"/>
          <p:cNvSpPr txBox="1">
            <a:spLocks/>
          </p:cNvSpPr>
          <p:nvPr/>
        </p:nvSpPr>
        <p:spPr>
          <a:xfrm>
            <a:off x="6627812" y="4572000"/>
            <a:ext cx="4267200" cy="106695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Don't use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Facebook</a:t>
            </a:r>
            <a:r>
              <a:rPr lang="en-US" dirty="0"/>
              <a:t> </a:t>
            </a:r>
            <a:r>
              <a:rPr lang="en-US" dirty="0" smtClean="0"/>
              <a:t>/</a:t>
            </a:r>
            <a:br>
              <a:rPr lang="en-US" dirty="0" smtClean="0"/>
            </a:b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party</a:t>
            </a:r>
            <a:r>
              <a:rPr lang="en-US" dirty="0" smtClean="0"/>
              <a:t> </a:t>
            </a:r>
            <a:r>
              <a:rPr lang="bg-BG" dirty="0" smtClean="0"/>
              <a:t>/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beach</a:t>
            </a:r>
            <a:r>
              <a:rPr lang="en-US" dirty="0" smtClean="0"/>
              <a:t> photos</a:t>
            </a:r>
            <a:r>
              <a:rPr lang="en-US" dirty="0"/>
              <a:t>!</a:t>
            </a: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6627812" y="5638800"/>
            <a:ext cx="4267200" cy="5796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Better no photo at all</a:t>
            </a:r>
          </a:p>
        </p:txBody>
      </p:sp>
      <p:pic>
        <p:nvPicPr>
          <p:cNvPr id="7170" name="Picture 2" descr="http://t2.gstatic.com/images?q=tbn:ANd9GcQpSxdCEkaizg3eWYJywaa16zvH-Fdw6LEczSptszYB-99Uryq0RBm1CQp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638" y="4538661"/>
            <a:ext cx="2619375" cy="1743076"/>
          </a:xfrm>
          <a:prstGeom prst="roundRect">
            <a:avLst>
              <a:gd name="adj" fmla="val 7778"/>
            </a:avLst>
          </a:prstGeom>
          <a:noFill/>
          <a:ln w="9525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4" y="2143126"/>
            <a:ext cx="1714500" cy="2047875"/>
          </a:xfrm>
          <a:prstGeom prst="roundRect">
            <a:avLst>
              <a:gd name="adj" fmla="val 7778"/>
            </a:avLst>
          </a:prstGeom>
          <a:noFill/>
          <a:ln w="9525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V="1">
            <a:off x="1141412" y="2057400"/>
            <a:ext cx="1905000" cy="2209800"/>
          </a:xfrm>
          <a:prstGeom prst="line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1217612" y="2057400"/>
            <a:ext cx="1828800" cy="2209800"/>
          </a:xfrm>
          <a:prstGeom prst="line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3656012" y="4419600"/>
            <a:ext cx="2895600" cy="1981201"/>
          </a:xfrm>
          <a:prstGeom prst="line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3656012" y="4538662"/>
            <a:ext cx="2895600" cy="1862138"/>
          </a:xfrm>
          <a:prstGeom prst="line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3846512" y="3124200"/>
            <a:ext cx="44958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9pPr>
          </a:lstStyle>
          <a:p>
            <a:pPr algn="ctr"/>
            <a:r>
              <a:rPr lang="en-US" sz="5400" dirty="0"/>
              <a:t>The Photo</a:t>
            </a:r>
          </a:p>
        </p:txBody>
      </p:sp>
      <p:sp>
        <p:nvSpPr>
          <p:cNvPr id="17" name="Content Placeholder 5"/>
          <p:cNvSpPr txBox="1">
            <a:spLocks/>
          </p:cNvSpPr>
          <p:nvPr/>
        </p:nvSpPr>
        <p:spPr>
          <a:xfrm>
            <a:off x="4764266" y="990600"/>
            <a:ext cx="2794000" cy="1720847"/>
          </a:xfrm>
          <a:prstGeom prst="rect">
            <a:avLst/>
          </a:prstGeom>
        </p:spPr>
        <p:txBody>
          <a:bodyPr vert="horz" wrap="square" lIns="108000" tIns="36000" rIns="108000" bIns="36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mtClean="0"/>
              <a:t>Use a </a:t>
            </a:r>
            <a:r>
              <a:rPr lang="en-US" sz="3200" b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personable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photo</a:t>
            </a:r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413" y="859715"/>
            <a:ext cx="1997238" cy="198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23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7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 smtClean="0"/>
              <a:t>Use your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personal contacts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Personal</a:t>
            </a:r>
            <a:r>
              <a:rPr lang="en-US" sz="2800" dirty="0" smtClean="0"/>
              <a:t> email,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personal</a:t>
            </a:r>
            <a:r>
              <a:rPr lang="en-US" sz="2800" dirty="0" smtClean="0"/>
              <a:t> telephone!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Never</a:t>
            </a:r>
            <a:r>
              <a:rPr lang="en-US" sz="2800" dirty="0" smtClean="0"/>
              <a:t> use work contacts!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 smtClean="0"/>
              <a:t>Be sure to have a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good-looking email </a:t>
            </a:r>
            <a:r>
              <a:rPr lang="en-US" sz="3200" dirty="0" smtClean="0"/>
              <a:t>address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2800" dirty="0" smtClean="0"/>
              <a:t>Even if you use it only for job applications</a:t>
            </a:r>
          </a:p>
          <a:p>
            <a:pPr lvl="2">
              <a:lnSpc>
                <a:spcPct val="100000"/>
              </a:lnSpc>
              <a:spcBef>
                <a:spcPts val="400"/>
              </a:spcBef>
            </a:pPr>
            <a:r>
              <a:rPr lang="en-US" sz="2600" noProof="1" smtClean="0">
                <a:solidFill>
                  <a:schemeClr val="accent2">
                    <a:lumMod val="20000"/>
                    <a:lumOff val="80000"/>
                  </a:schemeClr>
                </a:solidFill>
                <a:hlinkClick r:id="rId2"/>
              </a:rPr>
              <a:t>PeterPetrov@gmail.com</a:t>
            </a:r>
            <a:r>
              <a:rPr lang="en-US" sz="2600" noProof="1" smtClean="0"/>
              <a:t>, </a:t>
            </a:r>
            <a:r>
              <a:rPr lang="en-US" sz="2600" noProof="1" smtClean="0">
                <a:solidFill>
                  <a:schemeClr val="accent2">
                    <a:lumMod val="20000"/>
                    <a:lumOff val="80000"/>
                  </a:schemeClr>
                </a:solidFill>
                <a:hlinkClick r:id="rId3"/>
              </a:rPr>
              <a:t>Nevena.Stoyanova@mail.ru</a:t>
            </a:r>
            <a:r>
              <a:rPr lang="en-US" sz="2600" noProof="1" smtClean="0"/>
              <a:t>,</a:t>
            </a:r>
            <a:br>
              <a:rPr lang="en-US" sz="2600" noProof="1" smtClean="0"/>
            </a:br>
            <a:r>
              <a:rPr lang="en-US" sz="2600" noProof="1" smtClean="0">
                <a:solidFill>
                  <a:schemeClr val="accent2">
                    <a:lumMod val="20000"/>
                    <a:lumOff val="80000"/>
                  </a:schemeClr>
                </a:solidFill>
                <a:hlinkClick r:id="rId4"/>
              </a:rPr>
              <a:t>Asen_Georgiev@yahoo.com</a:t>
            </a:r>
            <a:r>
              <a:rPr lang="en-US" sz="2600" noProof="1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, </a:t>
            </a:r>
            <a:r>
              <a:rPr lang="en-US" sz="2600" noProof="1" smtClean="0">
                <a:solidFill>
                  <a:schemeClr val="accent2">
                    <a:lumMod val="20000"/>
                    <a:lumOff val="80000"/>
                  </a:schemeClr>
                </a:solidFill>
                <a:hlinkClick r:id="rId5"/>
              </a:rPr>
              <a:t>steve@developer.com</a:t>
            </a:r>
            <a:endParaRPr lang="en-US" sz="2600" noProof="1" smtClean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2800" dirty="0" smtClean="0"/>
              <a:t>Ugly emails to avoid:</a:t>
            </a:r>
          </a:p>
          <a:p>
            <a:pPr lvl="2">
              <a:lnSpc>
                <a:spcPct val="100000"/>
              </a:lnSpc>
              <a:spcBef>
                <a:spcPts val="400"/>
              </a:spcBef>
            </a:pPr>
            <a:r>
              <a:rPr lang="en-US" sz="2800" u="sng" noProof="1" smtClean="0">
                <a:solidFill>
                  <a:srgbClr val="FF6419"/>
                </a:solidFill>
              </a:rPr>
              <a:t>DestructorMachine@abv.bg</a:t>
            </a:r>
            <a:r>
              <a:rPr lang="en-US" sz="2800" noProof="1" smtClean="0">
                <a:solidFill>
                  <a:srgbClr val="D9D5C7"/>
                </a:solidFill>
              </a:rPr>
              <a:t>, </a:t>
            </a:r>
            <a:r>
              <a:rPr lang="en-US" sz="2800" u="sng" noProof="1" smtClean="0">
                <a:solidFill>
                  <a:srgbClr val="FF6419"/>
                </a:solidFill>
              </a:rPr>
              <a:t>P373rP37r0v@abv.bg</a:t>
            </a:r>
            <a:r>
              <a:rPr lang="en-US" sz="2800" noProof="1" smtClean="0">
                <a:solidFill>
                  <a:srgbClr val="D9D5C7"/>
                </a:solidFill>
              </a:rPr>
              <a:t>, </a:t>
            </a:r>
            <a:r>
              <a:rPr lang="en-US" sz="2800" u="sng" noProof="1" smtClean="0">
                <a:solidFill>
                  <a:srgbClr val="FF6419"/>
                </a:solidFill>
              </a:rPr>
              <a:t>motherfucker@youporn.net</a:t>
            </a:r>
            <a:r>
              <a:rPr lang="en-US" sz="2800" noProof="1" smtClean="0">
                <a:solidFill>
                  <a:srgbClr val="D9D5C7"/>
                </a:solidFill>
              </a:rPr>
              <a:t>, </a:t>
            </a:r>
            <a:r>
              <a:rPr lang="en-US" sz="2800" u="sng" noProof="1" smtClean="0">
                <a:solidFill>
                  <a:srgbClr val="FF6419"/>
                </a:solidFill>
              </a:rPr>
              <a:t>super.pich.92@gmail.com</a:t>
            </a:r>
            <a:endParaRPr lang="en-US" sz="2800" u="sng" noProof="1">
              <a:solidFill>
                <a:srgbClr val="FF6419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Contacts</a:t>
            </a:r>
            <a:endParaRPr lang="en-US" dirty="0"/>
          </a:p>
        </p:txBody>
      </p:sp>
      <p:pic>
        <p:nvPicPr>
          <p:cNvPr id="11266" name="Picture 2" descr="email, envelope, mail, newsletter, open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878" y="1447800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address, email, fax, phone, website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4896" y="3906081"/>
            <a:ext cx="2037519" cy="2037519"/>
          </a:xfrm>
          <a:prstGeom prst="rect">
            <a:avLst/>
          </a:prstGeom>
          <a:noFill/>
          <a:effectLst>
            <a:glow rad="38100">
              <a:schemeClr val="bg1">
                <a:lumMod val="85000"/>
                <a:lumOff val="15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3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objective</a:t>
            </a:r>
            <a:r>
              <a:rPr lang="en-US" dirty="0" smtClean="0"/>
              <a:t> should come after the personal information</a:t>
            </a:r>
          </a:p>
          <a:p>
            <a:pPr lvl="1"/>
            <a:r>
              <a:rPr lang="en-US" dirty="0" smtClean="0"/>
              <a:t>What you are applying for?</a:t>
            </a:r>
          </a:p>
          <a:p>
            <a:pPr lvl="1"/>
            <a:r>
              <a:rPr lang="en-US" dirty="0" smtClean="0"/>
              <a:t>Be descriptive, but be brief</a:t>
            </a:r>
          </a:p>
          <a:p>
            <a:pPr lvl="1"/>
            <a:r>
              <a:rPr lang="en-US" dirty="0"/>
              <a:t>Don't be overdescriptive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37012" y="4653224"/>
            <a:ext cx="7010400" cy="1460500"/>
          </a:xfrm>
          <a:prstGeom prst="roundRect">
            <a:avLst>
              <a:gd name="adj" fmla="val 91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 rot="20741558">
            <a:off x="7374835" y="3365422"/>
            <a:ext cx="2673232" cy="830997"/>
          </a:xfrm>
          <a:prstGeom prst="rect">
            <a:avLst/>
          </a:prstGeom>
        </p:spPr>
        <p:txBody>
          <a:bodyPr wrap="none">
            <a:spAutoFit/>
            <a:scene3d>
              <a:camera prst="perspectiveHeroicExtremeLeftFacing"/>
              <a:lightRig rig="threePt" dir="t"/>
            </a:scene3d>
          </a:bodyPr>
          <a:lstStyle/>
          <a:p>
            <a:r>
              <a:rPr lang="en-US" sz="48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Objective</a:t>
            </a:r>
            <a:endParaRPr lang="en-US" sz="54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8587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7928735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Describe your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relevant work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experience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O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rder</a:t>
            </a:r>
            <a:r>
              <a:rPr lang="en-US" dirty="0" smtClean="0"/>
              <a:t> positions by date (from the last)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Explain your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duties</a:t>
            </a:r>
            <a:r>
              <a:rPr lang="en-US" dirty="0" smtClean="0"/>
              <a:t> at this position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For software developers: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Include the technologies you have used (keywords from the job description)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Irrelevant experience is not important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Skip it unless you don’t have anything else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n w="500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Work Experience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 rot="20877024">
            <a:off x="8172313" y="2061555"/>
            <a:ext cx="3047629" cy="830997"/>
          </a:xfrm>
          <a:prstGeom prst="rect">
            <a:avLst/>
          </a:prstGeom>
        </p:spPr>
        <p:txBody>
          <a:bodyPr wrap="none">
            <a:spAutoFit/>
            <a:scene3d>
              <a:camera prst="perspectiveHeroicExtremeLeftFacing"/>
              <a:lightRig rig="threePt" dir="t"/>
            </a:scene3d>
          </a:bodyPr>
          <a:lstStyle/>
          <a:p>
            <a:r>
              <a:rPr lang="en-US" sz="48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Experience</a:t>
            </a:r>
            <a:endParaRPr lang="en-US" sz="54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012" y="3352800"/>
            <a:ext cx="3701616" cy="192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4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best way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show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expertise</a:t>
            </a:r>
            <a:r>
              <a:rPr lang="en-US" dirty="0" smtClean="0"/>
              <a:t> is to show something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real</a:t>
            </a:r>
          </a:p>
          <a:p>
            <a:pPr lvl="1"/>
            <a:r>
              <a:rPr lang="en-US" dirty="0" smtClean="0"/>
              <a:t>Like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you</a:t>
            </a:r>
            <a:r>
              <a:rPr lang="en-US" dirty="0" smtClean="0"/>
              <a:t> have developed</a:t>
            </a:r>
          </a:p>
          <a:p>
            <a:r>
              <a:rPr lang="en-US" dirty="0" smtClean="0"/>
              <a:t>B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etter impression</a:t>
            </a:r>
            <a:r>
              <a:rPr lang="en-US" dirty="0" smtClean="0"/>
              <a:t> than just plain words like "I am good at…"</a:t>
            </a:r>
          </a:p>
          <a:p>
            <a:r>
              <a:rPr lang="en-US" dirty="0" smtClean="0"/>
              <a:t>No projects?</a:t>
            </a:r>
          </a:p>
          <a:p>
            <a:pPr lvl="1"/>
            <a:r>
              <a:rPr lang="en-US" dirty="0" smtClean="0"/>
              <a:t>Why not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start a project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 gain some experience?</a:t>
            </a:r>
          </a:p>
          <a:p>
            <a:r>
              <a:rPr lang="en-US" dirty="0" smtClean="0"/>
              <a:t>Create a </a:t>
            </a:r>
            <a:r>
              <a:rPr lang="en-US" noProof="1" smtClean="0"/>
              <a:t>GitHub</a:t>
            </a:r>
            <a:r>
              <a:rPr lang="en-US" dirty="0" smtClean="0"/>
              <a:t> profile</a:t>
            </a:r>
          </a:p>
          <a:p>
            <a:pPr lvl="1"/>
            <a:r>
              <a:rPr lang="en-US" dirty="0" smtClean="0"/>
              <a:t>It is your developer portfolio!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 </a:t>
            </a:r>
            <a:r>
              <a:rPr lang="en-US" dirty="0" smtClean="0"/>
              <a:t>Developed</a:t>
            </a:r>
            <a:endParaRPr lang="en-US" dirty="0"/>
          </a:p>
        </p:txBody>
      </p:sp>
      <p:pic>
        <p:nvPicPr>
          <p:cNvPr id="8194" name="Picture 2" descr="http://blog.web-translations.com/wp-content/uploads_webtrans/2011/08/project_managemen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13612" y="4273792"/>
            <a:ext cx="3098800" cy="1981200"/>
          </a:xfrm>
          <a:prstGeom prst="roundRect">
            <a:avLst>
              <a:gd name="adj" fmla="val 714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805094" y="3421559"/>
            <a:ext cx="2115836" cy="769441"/>
          </a:xfrm>
          <a:prstGeom prst="rect">
            <a:avLst/>
          </a:prstGeom>
        </p:spPr>
        <p:txBody>
          <a:bodyPr wrap="none">
            <a:spAutoFit/>
            <a:scene3d>
              <a:camera prst="perspectiveHeroicExtremeLeftFacing"/>
              <a:lightRig rig="threePt" dir="t"/>
            </a:scene3d>
          </a:bodyPr>
          <a:lstStyle/>
          <a:p>
            <a:r>
              <a:rPr lang="en-US" sz="44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Projects</a:t>
            </a:r>
            <a:endParaRPr lang="en-US" sz="4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4571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112" y="2590800"/>
            <a:ext cx="7086600" cy="914400"/>
          </a:xfrm>
        </p:spPr>
        <p:txBody>
          <a:bodyPr/>
          <a:lstStyle/>
          <a:p>
            <a:pPr algn="ctr"/>
            <a:r>
              <a:rPr lang="en-US" dirty="0" smtClean="0"/>
              <a:t>What Is a CV?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122524" y="1217186"/>
            <a:ext cx="3943776" cy="1066800"/>
          </a:xfrm>
          <a:prstGeom prst="roundRect">
            <a:avLst/>
          </a:prstGeom>
        </p:spPr>
        <p:txBody>
          <a:bodyPr/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skills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experience</a:t>
            </a:r>
          </a:p>
        </p:txBody>
      </p:sp>
      <p:sp>
        <p:nvSpPr>
          <p:cNvPr id="5" name="Rectangle 4"/>
          <p:cNvSpPr/>
          <p:nvPr/>
        </p:nvSpPr>
        <p:spPr>
          <a:xfrm>
            <a:off x="2817812" y="5105400"/>
            <a:ext cx="5410200" cy="579646"/>
          </a:xfrm>
          <a:prstGeom prst="rect">
            <a:avLst/>
          </a:prstGeom>
        </p:spPr>
        <p:txBody>
          <a:bodyPr/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Highlights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accomplishments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7077368" y="3657600"/>
            <a:ext cx="3055645" cy="579646"/>
          </a:xfrm>
          <a:prstGeom prst="rect">
            <a:avLst/>
          </a:prstGeom>
        </p:spPr>
        <p:txBody>
          <a:bodyPr/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biography</a:t>
            </a:r>
          </a:p>
        </p:txBody>
      </p:sp>
      <p:pic>
        <p:nvPicPr>
          <p:cNvPr id="2050" name="Picture 2" descr="http://www.lyncmedia.com/images/experienc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60612" y="1121568"/>
            <a:ext cx="1549888" cy="1162418"/>
          </a:xfrm>
          <a:prstGeom prst="roundRect">
            <a:avLst>
              <a:gd name="adj" fmla="val 5028"/>
            </a:avLst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4.bp.blogspot.com/_-7GoB3yzSYE/TUB-LX7cwzI/AAAAAAAAAkE/1d0Gs4Eg52g/s1600/soft+skill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121568"/>
            <a:ext cx="1549890" cy="1162418"/>
          </a:xfrm>
          <a:prstGeom prst="roundRect">
            <a:avLst>
              <a:gd name="adj" fmla="val 5028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http://labho.com/wp-content/uploads/2011/06/Self-Improvement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912" r="-10555"/>
          <a:stretch/>
        </p:blipFill>
        <p:spPr bwMode="auto">
          <a:xfrm>
            <a:off x="2360450" y="3505200"/>
            <a:ext cx="1557671" cy="1162418"/>
          </a:xfrm>
          <a:prstGeom prst="roundRect">
            <a:avLst>
              <a:gd name="adj" fmla="val 5028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</p:pic>
      <p:pic>
        <p:nvPicPr>
          <p:cNvPr id="2057" name="Picture 9" descr="http://www.coe.int/t/dg3/romatravellers/Source/imgs/highlight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04213" y="4799683"/>
            <a:ext cx="1549890" cy="1162418"/>
          </a:xfrm>
          <a:prstGeom prst="roundRect">
            <a:avLst>
              <a:gd name="adj" fmla="val 5028"/>
            </a:avLst>
          </a:prstGeom>
          <a:solidFill>
            <a:srgbClr val="FFFFFF"/>
          </a:solidFill>
          <a:ln>
            <a:solidFill>
              <a:schemeClr val="bg1"/>
            </a:solidFill>
          </a:ln>
          <a:extLst/>
        </p:spPr>
      </p:pic>
    </p:spTree>
    <p:extLst>
      <p:ext uri="{BB962C8B-B14F-4D97-AF65-F5344CB8AC3E}">
        <p14:creationId xmlns:p14="http://schemas.microsoft.com/office/powerpoint/2010/main" val="2929992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Describe your formal + informal education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Universities / degrees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High school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C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ourses taken </a:t>
            </a:r>
            <a:r>
              <a:rPr lang="en-US" dirty="0" smtClean="0"/>
              <a:t>relevant to the job offer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Add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relevant</a:t>
            </a:r>
            <a:r>
              <a:rPr lang="en-US" dirty="0" smtClean="0"/>
              <a:t> informal education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E.g. @ Software University, @ </a:t>
            </a:r>
            <a:r>
              <a:rPr lang="en-US" noProof="1" smtClean="0"/>
              <a:t>Coursera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@ Telerik Academy, @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Codecademy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, …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</a:t>
            </a:r>
          </a:p>
        </p:txBody>
      </p:sp>
      <p:pic>
        <p:nvPicPr>
          <p:cNvPr id="9218" name="Picture 2" descr="http://www.immortalhumans.com/wp-content/uploads/education-and-blood-pressur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029" y="3250884"/>
            <a:ext cx="3160766" cy="2314884"/>
          </a:xfrm>
          <a:prstGeom prst="roundRect">
            <a:avLst>
              <a:gd name="adj" fmla="val 714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 rot="21217285">
            <a:off x="8542791" y="2185899"/>
            <a:ext cx="2352695" cy="707886"/>
          </a:xfrm>
          <a:prstGeom prst="rect">
            <a:avLst/>
          </a:prstGeom>
        </p:spPr>
        <p:txBody>
          <a:bodyPr wrap="none">
            <a:spAutoFit/>
            <a:scene3d>
              <a:camera prst="perspectiveHeroicExtremeLeftFacing"/>
              <a:lightRig rig="threePt" dir="t"/>
            </a:scene3d>
          </a:bodyPr>
          <a:lstStyle/>
          <a:p>
            <a:r>
              <a:rPr lang="en-US" sz="40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Education</a:t>
            </a:r>
            <a:endParaRPr lang="en-US" sz="44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304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Write down all your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skills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and abilities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All</a:t>
            </a:r>
            <a:r>
              <a:rPr lang="en-US" dirty="0" smtClean="0"/>
              <a:t> of them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important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But some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more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important</a:t>
            </a:r>
            <a:r>
              <a:rPr lang="en-US" dirty="0" smtClean="0"/>
              <a:t> than others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Highlight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skills</a:t>
            </a:r>
            <a:r>
              <a:rPr lang="en-US" dirty="0" smtClean="0"/>
              <a:t> that are most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relevant </a:t>
            </a:r>
            <a:r>
              <a:rPr lang="en-US" dirty="0" smtClean="0"/>
              <a:t>to</a:t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current</a:t>
            </a:r>
            <a:r>
              <a:rPr lang="en-US" dirty="0" smtClean="0"/>
              <a:t> job description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Just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mention</a:t>
            </a:r>
            <a:r>
              <a:rPr lang="en-US" dirty="0" smtClean="0"/>
              <a:t> the others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E.g. software development, unit testing,</a:t>
            </a:r>
            <a:br>
              <a:rPr lang="en-US" dirty="0" smtClean="0"/>
            </a:br>
            <a:r>
              <a:rPr lang="en-US" dirty="0" smtClean="0"/>
              <a:t>UI design and source control systems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Not cooking and skiing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Skills and Abilities</a:t>
            </a:r>
            <a:endParaRPr lang="en-US" dirty="0"/>
          </a:p>
        </p:txBody>
      </p:sp>
      <p:pic>
        <p:nvPicPr>
          <p:cNvPr id="7170" name="Picture 2" descr="http://www.r-e-m.co.uk/logo/companion/twp/intro_images/thinking_skills_l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519" y="4136688"/>
            <a:ext cx="3406093" cy="2152651"/>
          </a:xfrm>
          <a:prstGeom prst="roundRect">
            <a:avLst>
              <a:gd name="adj" fmla="val 13127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886891" y="2895600"/>
            <a:ext cx="1829347" cy="1015663"/>
          </a:xfrm>
          <a:prstGeom prst="rect">
            <a:avLst/>
          </a:prstGeom>
        </p:spPr>
        <p:txBody>
          <a:bodyPr wrap="none">
            <a:spAutoFit/>
            <a:scene3d>
              <a:camera prst="perspectiveHeroicExtremeLeftFacing"/>
              <a:lightRig rig="threePt" dir="t"/>
            </a:scene3d>
          </a:bodyPr>
          <a:lstStyle/>
          <a:p>
            <a:r>
              <a:rPr lang="en-US" sz="60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Skills</a:t>
            </a:r>
            <a:endParaRPr lang="en-US" sz="66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5710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Have any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experience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relevant</a:t>
            </a:r>
            <a:r>
              <a:rPr lang="en-US" dirty="0" smtClean="0"/>
              <a:t> to the job offer?</a:t>
            </a:r>
          </a:p>
          <a:p>
            <a:pPr lvl="1"/>
            <a:r>
              <a:rPr lang="en-US" dirty="0" smtClean="0"/>
              <a:t>Describe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E.g. participation in the local PHP community</a:t>
            </a:r>
          </a:p>
          <a:p>
            <a:r>
              <a:rPr lang="en-US" dirty="0" smtClean="0"/>
              <a:t>Awards / certificates</a:t>
            </a:r>
          </a:p>
          <a:p>
            <a:pPr lvl="1"/>
            <a:r>
              <a:rPr lang="en-US" dirty="0" smtClean="0"/>
              <a:t>List your certificates</a:t>
            </a:r>
          </a:p>
          <a:p>
            <a:pPr lvl="2"/>
            <a:r>
              <a:rPr lang="en-US" dirty="0" smtClean="0"/>
              <a:t>E.g. TOEFL, SQL Server, HTML5, …</a:t>
            </a:r>
          </a:p>
          <a:p>
            <a:pPr lvl="1"/>
            <a:r>
              <a:rPr lang="en-US" dirty="0" smtClean="0"/>
              <a:t>List your awards</a:t>
            </a:r>
          </a:p>
          <a:p>
            <a:pPr lvl="2"/>
            <a:r>
              <a:rPr lang="en-US" dirty="0" smtClean="0"/>
              <a:t>E.g. from contests / Olympiads / hackatons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Other </a:t>
            </a:r>
            <a:r>
              <a:rPr lang="en-US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Experience / Awards / Certificates</a:t>
            </a:r>
            <a:endParaRPr lang="en-US" dirty="0"/>
          </a:p>
        </p:txBody>
      </p:sp>
      <p:pic>
        <p:nvPicPr>
          <p:cNvPr id="6146" name="Picture 2" descr="http://images.mylot.com/userImages/images/postphotos/249385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833" y="4064422"/>
            <a:ext cx="3116579" cy="2197188"/>
          </a:xfrm>
          <a:prstGeom prst="round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 rot="21416145">
            <a:off x="8294685" y="3201635"/>
            <a:ext cx="2917738" cy="769441"/>
          </a:xfrm>
          <a:prstGeom prst="rect">
            <a:avLst/>
          </a:prstGeom>
        </p:spPr>
        <p:txBody>
          <a:bodyPr wrap="square">
            <a:spAutoFit/>
            <a:scene3d>
              <a:camera prst="perspectiveHeroicExtremeLeftFacing"/>
              <a:lightRig rig="threePt" dir="t"/>
            </a:scene3d>
          </a:bodyPr>
          <a:lstStyle/>
          <a:p>
            <a:r>
              <a:rPr lang="en-US" sz="44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Experience</a:t>
            </a:r>
            <a:endParaRPr lang="en-US" sz="4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8493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9570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5852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5612" y="5475299"/>
            <a:ext cx="2950821" cy="747701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32212" y="5541096"/>
            <a:ext cx="3252400" cy="6274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 CV</a:t>
            </a:r>
          </a:p>
        </p:txBody>
      </p:sp>
      <p:pic>
        <p:nvPicPr>
          <p:cNvPr id="13" name="Picture 1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1">
                <a:hlinkClick r:id="rId17"/>
              </a:rPr>
              <a:t>https://softuni.bg/courses/teamwork-and-personal-skills/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6" name="Picture 15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2603096"/>
            <a:ext cx="3639755" cy="759181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1" name="Picture 20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470630" y="3841506"/>
            <a:ext cx="1244737" cy="1144152"/>
          </a:xfrm>
          <a:prstGeom prst="roundRect">
            <a:avLst>
              <a:gd name="adj" fmla="val 2684"/>
            </a:avLst>
          </a:prstGeom>
        </p:spPr>
      </p:pic>
    </p:spTree>
    <p:extLst>
      <p:ext uri="{BB962C8B-B14F-4D97-AF65-F5344CB8AC3E}">
        <p14:creationId xmlns:p14="http://schemas.microsoft.com/office/powerpoint/2010/main" val="154639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592" y="3810000"/>
            <a:ext cx="4896464" cy="1713158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12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8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 Need a CV?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18212" y="2286000"/>
            <a:ext cx="3200400" cy="5796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Show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experience</a:t>
            </a:r>
          </a:p>
        </p:txBody>
      </p:sp>
      <p:pic>
        <p:nvPicPr>
          <p:cNvPr id="33796" name="Picture 4" descr="http://www.ianbrodie.com/images/expertise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13" y="2292183"/>
            <a:ext cx="1408461" cy="1457801"/>
          </a:xfrm>
          <a:prstGeom prst="roundRect">
            <a:avLst>
              <a:gd name="adj" fmla="val 6529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0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a CV?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560512" y="4038601"/>
            <a:ext cx="4267200" cy="106695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Reflects</a:t>
            </a:r>
            <a:r>
              <a:rPr lang="en-US" dirty="0"/>
              <a:t> more than </a:t>
            </a:r>
            <a:br>
              <a:rPr lang="en-US" dirty="0"/>
            </a:b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paid</a:t>
            </a:r>
            <a:r>
              <a:rPr lang="en-US" dirty="0"/>
              <a:t> work experience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18212" y="2286000"/>
            <a:ext cx="3200400" cy="5796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Show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experience</a:t>
            </a:r>
          </a:p>
        </p:txBody>
      </p:sp>
      <p:pic>
        <p:nvPicPr>
          <p:cNvPr id="33796" name="Picture 4" descr="http://www.ianbrodie.com/images/expertise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13" y="2292183"/>
            <a:ext cx="1408461" cy="1457801"/>
          </a:xfrm>
          <a:prstGeom prst="roundRect">
            <a:avLst>
              <a:gd name="adj" fmla="val 6529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8" name="Picture 6" descr="http://kaleidoscope.cultural-china.com/chinaWH/upload/upfiles/2009-11/04/salt_more_than_just_condiment1a3966083b121cad2e0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217" y="3581400"/>
            <a:ext cx="1699580" cy="1272878"/>
          </a:xfrm>
          <a:prstGeom prst="roundRect">
            <a:avLst>
              <a:gd name="adj" fmla="val 6529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44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a CV?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560512" y="4038601"/>
            <a:ext cx="4267200" cy="106695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Reflects</a:t>
            </a:r>
            <a:r>
              <a:rPr lang="en-US" dirty="0"/>
              <a:t> more than </a:t>
            </a:r>
            <a:br>
              <a:rPr lang="en-US" dirty="0"/>
            </a:b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paid</a:t>
            </a:r>
            <a:r>
              <a:rPr lang="en-US" dirty="0"/>
              <a:t> work experience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03412" y="5334001"/>
            <a:ext cx="3581400" cy="106695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Why we are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better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than the rest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18212" y="2286000"/>
            <a:ext cx="3200400" cy="5796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Show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experience</a:t>
            </a:r>
          </a:p>
        </p:txBody>
      </p:sp>
      <p:pic>
        <p:nvPicPr>
          <p:cNvPr id="33796" name="Picture 4" descr="http://www.ianbrodie.com/images/expertise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13" y="2292183"/>
            <a:ext cx="1408461" cy="1457801"/>
          </a:xfrm>
          <a:prstGeom prst="roundRect">
            <a:avLst>
              <a:gd name="adj" fmla="val 6529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8" name="Picture 6" descr="http://kaleidoscope.cultural-china.com/chinaWH/upload/upfiles/2009-11/04/salt_more_than_just_condiment1a3966083b121cad2e0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217" y="3581400"/>
            <a:ext cx="1699580" cy="1272878"/>
          </a:xfrm>
          <a:prstGeom prst="roundRect">
            <a:avLst>
              <a:gd name="adj" fmla="val 6529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translation-blog.trustedtranslations.com/wp-content/uploads/stand-out-from-crowd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179" y="5105559"/>
            <a:ext cx="1629618" cy="1503222"/>
          </a:xfrm>
          <a:prstGeom prst="roundRect">
            <a:avLst>
              <a:gd name="adj" fmla="val 6529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21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1406</Words>
  <Application>Microsoft Office PowerPoint</Application>
  <PresentationFormat>Custom</PresentationFormat>
  <Paragraphs>378</Paragraphs>
  <Slides>65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67" baseType="lpstr">
      <vt:lpstr>SoftUni 16x9</vt:lpstr>
      <vt:lpstr>1_SoftUni 16x9</vt:lpstr>
      <vt:lpstr>Writing a CV</vt:lpstr>
      <vt:lpstr>Table of Contents</vt:lpstr>
      <vt:lpstr>PowerPoint Presentation</vt:lpstr>
      <vt:lpstr>What Is a CV?</vt:lpstr>
      <vt:lpstr>What Is a CV?</vt:lpstr>
      <vt:lpstr>What Is a CV?</vt:lpstr>
      <vt:lpstr>Why We Need a CV?</vt:lpstr>
      <vt:lpstr>Why We Need a CV?</vt:lpstr>
      <vt:lpstr>Why We Need a CV?</vt:lpstr>
      <vt:lpstr>Why We Need a CV?</vt:lpstr>
      <vt:lpstr>Why We Need a Good CV?</vt:lpstr>
      <vt:lpstr>Why We Need a Good CV?</vt:lpstr>
      <vt:lpstr>Why We Need a Good CV?</vt:lpstr>
      <vt:lpstr>Recruiters</vt:lpstr>
      <vt:lpstr>Recruiters:</vt:lpstr>
      <vt:lpstr>Recruiters:</vt:lpstr>
      <vt:lpstr>PowerPoint Presentation</vt:lpstr>
      <vt:lpstr>PowerPoint Presentation</vt:lpstr>
      <vt:lpstr>The Goal</vt:lpstr>
      <vt:lpstr>PowerPoint Presentation</vt:lpstr>
      <vt:lpstr>PowerPoint Presentation</vt:lpstr>
      <vt:lpstr>PowerPoint Presentation</vt:lpstr>
      <vt:lpstr>PowerPoint Presentation</vt:lpstr>
      <vt:lpstr>OK. But How to Do All This?</vt:lpstr>
      <vt:lpstr>OK. But How to Do All This?</vt:lpstr>
      <vt:lpstr>The Success Strategy?</vt:lpstr>
      <vt:lpstr>The Success Strategy?</vt:lpstr>
      <vt:lpstr>The Success Strategy?</vt:lpstr>
      <vt:lpstr>The Success Strategy?</vt:lpstr>
      <vt:lpstr>The Success Strategy?</vt:lpstr>
      <vt:lpstr>The Success Strategy?</vt:lpstr>
      <vt:lpstr>The Success Strategy?</vt:lpstr>
      <vt:lpstr>Be Unique</vt:lpstr>
      <vt:lpstr>Be Unique</vt:lpstr>
      <vt:lpstr>Be Unique</vt:lpstr>
      <vt:lpstr>Be Unique</vt:lpstr>
      <vt:lpstr>Why Do You Apply?</vt:lpstr>
      <vt:lpstr>Why Do You Apply?</vt:lpstr>
      <vt:lpstr>Why Do You Apply?</vt:lpstr>
      <vt:lpstr>The Point of The Resume</vt:lpstr>
      <vt:lpstr>The Point of The Resume</vt:lpstr>
      <vt:lpstr>The Point of The Resume</vt:lpstr>
      <vt:lpstr>The Point of The Resume</vt:lpstr>
      <vt:lpstr>What the Employer Wants?</vt:lpstr>
      <vt:lpstr>What the Employer Wants?</vt:lpstr>
      <vt:lpstr>What the Employer Wants?</vt:lpstr>
      <vt:lpstr>Good Presentation</vt:lpstr>
      <vt:lpstr>Good Presentation</vt:lpstr>
      <vt:lpstr>Good Presentation</vt:lpstr>
      <vt:lpstr>Good Presentation</vt:lpstr>
      <vt:lpstr>How to Stand Out?</vt:lpstr>
      <vt:lpstr>Structure Your Resume</vt:lpstr>
      <vt:lpstr>Personal Information</vt:lpstr>
      <vt:lpstr>The Photo</vt:lpstr>
      <vt:lpstr>PowerPoint Presentation</vt:lpstr>
      <vt:lpstr>Your Contacts</vt:lpstr>
      <vt:lpstr>Objective</vt:lpstr>
      <vt:lpstr>Work Experience</vt:lpstr>
      <vt:lpstr>Projects Developed</vt:lpstr>
      <vt:lpstr>Education</vt:lpstr>
      <vt:lpstr>Skills and Abilities</vt:lpstr>
      <vt:lpstr>Other Experience / Awards / Certificates</vt:lpstr>
      <vt:lpstr>Writing a CV</vt:lpstr>
      <vt:lpstr>License</vt:lpstr>
      <vt:lpstr>Free Trainings @ Software University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Writing a CV</dc:title>
  <dc:subject>C# Basics Course</dc:subject>
  <dc:creator/>
  <cp:keywords>CV, cover letter, job, job application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2015-09-18T11:33:28Z</dcterms:modified>
  <cp:category>CV, curriculum vitae, personal skills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